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Lst>
  <p:sldSz cy="5143500" cx="9144000"/>
  <p:notesSz cx="6858000" cy="9144000"/>
  <p:embeddedFontLst>
    <p:embeddedFont>
      <p:font typeface="Roboto"/>
      <p:regular r:id="rId133"/>
      <p:bold r:id="rId134"/>
      <p:italic r:id="rId135"/>
      <p:boldItalic r:id="rId136"/>
    </p:embeddedFont>
    <p:embeddedFont>
      <p:font typeface="Nunito"/>
      <p:regular r:id="rId137"/>
      <p:bold r:id="rId138"/>
      <p:italic r:id="rId139"/>
      <p:boldItalic r:id="rId140"/>
    </p:embeddedFont>
    <p:embeddedFont>
      <p:font typeface="Montserrat"/>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font" Target="fonts/Montserrat-italic.fntdata"/><Relationship Id="rId142" Type="http://schemas.openxmlformats.org/officeDocument/2006/relationships/font" Target="fonts/Montserrat-bold.fntdata"/><Relationship Id="rId141" Type="http://schemas.openxmlformats.org/officeDocument/2006/relationships/font" Target="fonts/Montserrat-regular.fntdata"/><Relationship Id="rId140"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44" Type="http://schemas.openxmlformats.org/officeDocument/2006/relationships/font" Target="fonts/Montserrat-boldItalic.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Nunito-italic.fntdata"/><Relationship Id="rId138" Type="http://schemas.openxmlformats.org/officeDocument/2006/relationships/font" Target="fonts/Nunito-bold.fntdata"/><Relationship Id="rId137" Type="http://schemas.openxmlformats.org/officeDocument/2006/relationships/font" Target="fonts/Nunito-regular.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Roboto-boldItalic.fntdata"/><Relationship Id="rId135" Type="http://schemas.openxmlformats.org/officeDocument/2006/relationships/font" Target="fonts/Roboto-italic.fntdata"/><Relationship Id="rId134" Type="http://schemas.openxmlformats.org/officeDocument/2006/relationships/font" Target="fonts/Roboto-bold.fntdata"/><Relationship Id="rId133" Type="http://schemas.openxmlformats.org/officeDocument/2006/relationships/font" Target="fonts/Roboto-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888438bea1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1888438bea1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888438bea1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888438bea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8c0c43b93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8c0c43b93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8c0c43b93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8c0c43b93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8c0c43b93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8c0c43b93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8c0c43b93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8c0c43b93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8c0c43b93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8c0c43b93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8c0c43b93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8c0c43b93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8c0c43b93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8c0c43b93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8c0c43b93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8c0c43b93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8c0c43b93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8c0c43b93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8c0c43b93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8c0c43b93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888438bea1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888438bea1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8c0c43b93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8c0c43b93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8c0c43b93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8c0c43b93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8c0c43b93c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8c0c43b93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8c0c43b93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8c0c43b93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8c0c43b93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8c0c43b93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8c0c43b93c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8c0c43b93c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8c0c43b93c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8c0c43b93c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8c0c43b93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8c0c43b93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8c0c43b93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8c0c43b93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8c0c43b93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8c0c43b93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888438bea1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888438bea1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8c0c43b93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8c0c43b93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8c0c43b93c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8c0c43b93c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8c0c43b93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8c0c43b93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8c0c43b93c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8c0c43b93c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8c0c43b93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8c0c43b93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8c0c43b93c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8c0c43b93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8c0c43b93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8c0c43b93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8c0c43b93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8c0c43b93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888438bea1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888438bea1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888438bea1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888438bea1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888438bea1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888438bea1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8ee4bcce78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8ee4bcce78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888438bea1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888438bea1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8efc1fca5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8efc1fca5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888438bea1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888438bea1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888438bea1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 name="Google Shape;90;g1888438bea1_0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1888438bea1_0_1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888438bea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888438bea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888438bea1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888438bea1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88438bea1_0_6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888438bea1_0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888438bea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888438bea1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8850e209f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8850e209f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8b072331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8b072331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8b072331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8b072331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8b072331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8b072331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8b072331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8b072331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8efc1fca5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8efc1fca5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888438bea1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1888438bea1_0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888438bea1_0_19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8b0723313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8b0723313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8ee4bcce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8ee4bcce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8b072331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8b072331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8b07233131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8b07233131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8b07233131_0_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8b07233131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8b07233131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8b07233131_0_5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8b07233131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8b07233131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18b07233131_0_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88d3d716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88d3d716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88d3d7163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88d3d7163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88d3d7163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88d3d7163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88d3d7163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88d3d71636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88d3d71636_0_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888438bea1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888438bea1_0_2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888438bea1_0_28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8efc1fca5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8efc1fca5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8efc1fca5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8efc1fca5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88d3d71636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88d3d71636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88d3d71636_0_1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88d3d7163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88d3d7163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8efc1fca5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8efc1fca5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8ee4bcce7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8ee4bcce7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8ee4bcce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8ee4bcce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8ee4bcce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8ee4bcce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8ee4bcce7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8ee4bcce7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8ee4bcce7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8ee4bcce7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888438bea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888438bea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8efc1fca5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8efc1fca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8efc1fca5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8efc1fca5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8efc1fca5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8efc1fca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8efc1fca5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8efc1fca5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8ee4bcce7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8ee4bcce7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8ee4bcce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8ee4bcce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8ee4bcce7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8ee4bcce7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8ee4bcce7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8ee4bcce7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8ee4bcce7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8ee4bcce7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8ee4bcce7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8ee4bcce7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888438bea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888438bea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8ee4bcce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8ee4bcce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8ee4bcce7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8ee4bcce7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8ee4bcce7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8ee4bcce7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8ee4bcce7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8ee4bcce7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8ee4bcce7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8ee4bcce7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8ee4bcce7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8ee4bcce7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8ee4bcce7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8ee4bcce7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8ee4bcce7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8ee4bcce7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8ee4bcce7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8ee4bcce7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8ee4bcce7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8ee4bcce7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888438bea1_0_3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888438bea1_0_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8ee4bcce7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8ee4bcce7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8ee4bcce7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8ee4bcce7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8ee4bcce7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8ee4bcce7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8efc1fca5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8efc1fca5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8ee4bcce7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8ee4bcce7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8ee4bcce7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8ee4bcce7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8ee4bcce7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8ee4bcce7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8ee4bcce7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8ee4bcce7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8ee4bcce7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8ee4bcce7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8ee4bcce78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8ee4bcce78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888438bea1_0_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888438bea1_0_4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888438bea1_0_45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8ee4bcce7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8ee4bcce7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8ee4bcce7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8ee4bcce7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8ee4bcce7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8ee4bcce7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8ee4bcce7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8ee4bcce7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8efc1fca5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8efc1fca5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8ee4bcce7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8ee4bcce7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8ee4bcce7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8ee4bcce7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8ee4bcce7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8ee4bcce7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8c673cf7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8c673cf7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8c673cf7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8c673cf7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888438bea1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888438bea1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8c673cf71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8c673cf7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8c673cf7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8c673cf7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8c673cf71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8c673cf71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8c673cf71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8c673cf71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8c673cf71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8c673cf7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8c673cf71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8c673cf71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8c673cf71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8c673cf71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8c673cf71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8c673cf71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8c0c43b9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8c0c43b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8c0c43b93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8c0c43b93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0" name="Google Shape;20;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Google Shape;22;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Google Shape;25;p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Google Shape;35;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Google Shape;47;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Google Shape;49;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0"/>
          <p:cNvSpPr/>
          <p:nvPr>
            <p:ph idx="2" type="pic"/>
          </p:nvPr>
        </p:nvSpPr>
        <p:spPr>
          <a:xfrm>
            <a:off x="3887391" y="740569"/>
            <a:ext cx="4629300" cy="3655200"/>
          </a:xfrm>
          <a:prstGeom prst="rect">
            <a:avLst/>
          </a:prstGeom>
          <a:noFill/>
          <a:ln>
            <a:noFill/>
          </a:ln>
        </p:spPr>
      </p:sp>
      <p:sp>
        <p:nvSpPr>
          <p:cNvPr id="64" name="Google Shape;64;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1000"/>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sz="900" u="none">
                <a:solidFill>
                  <a:srgbClr val="888888"/>
                </a:solidFill>
                <a:latin typeface="Calibri"/>
                <a:ea typeface="Calibri"/>
                <a:cs typeface="Calibri"/>
                <a:sym typeface="Calibri"/>
              </a:defRPr>
            </a:lvl1pPr>
            <a:lvl2pPr indent="0" lvl="1" marL="0" marR="0" rtl="0" algn="r">
              <a:spcBef>
                <a:spcPts val="0"/>
              </a:spcBef>
              <a:buNone/>
              <a:defRPr b="0" sz="900" u="none">
                <a:solidFill>
                  <a:srgbClr val="888888"/>
                </a:solidFill>
                <a:latin typeface="Calibri"/>
                <a:ea typeface="Calibri"/>
                <a:cs typeface="Calibri"/>
                <a:sym typeface="Calibri"/>
              </a:defRPr>
            </a:lvl2pPr>
            <a:lvl3pPr indent="0" lvl="2" marL="0" marR="0" rtl="0" algn="r">
              <a:spcBef>
                <a:spcPts val="0"/>
              </a:spcBef>
              <a:buNone/>
              <a:defRPr b="0" sz="900" u="none">
                <a:solidFill>
                  <a:srgbClr val="888888"/>
                </a:solidFill>
                <a:latin typeface="Calibri"/>
                <a:ea typeface="Calibri"/>
                <a:cs typeface="Calibri"/>
                <a:sym typeface="Calibri"/>
              </a:defRPr>
            </a:lvl3pPr>
            <a:lvl4pPr indent="0" lvl="3" marL="0" marR="0" rtl="0" algn="r">
              <a:spcBef>
                <a:spcPts val="0"/>
              </a:spcBef>
              <a:buNone/>
              <a:defRPr b="0" sz="900" u="none">
                <a:solidFill>
                  <a:srgbClr val="888888"/>
                </a:solidFill>
                <a:latin typeface="Calibri"/>
                <a:ea typeface="Calibri"/>
                <a:cs typeface="Calibri"/>
                <a:sym typeface="Calibri"/>
              </a:defRPr>
            </a:lvl4pPr>
            <a:lvl5pPr indent="0" lvl="4" marL="0" marR="0" rtl="0" algn="r">
              <a:spcBef>
                <a:spcPts val="0"/>
              </a:spcBef>
              <a:buNone/>
              <a:defRPr b="0" sz="900" u="none">
                <a:solidFill>
                  <a:srgbClr val="888888"/>
                </a:solidFill>
                <a:latin typeface="Calibri"/>
                <a:ea typeface="Calibri"/>
                <a:cs typeface="Calibri"/>
                <a:sym typeface="Calibri"/>
              </a:defRPr>
            </a:lvl5pPr>
            <a:lvl6pPr indent="0" lvl="5" marL="0" marR="0" rtl="0" algn="r">
              <a:spcBef>
                <a:spcPts val="0"/>
              </a:spcBef>
              <a:buNone/>
              <a:defRPr b="0" sz="900" u="none">
                <a:solidFill>
                  <a:srgbClr val="888888"/>
                </a:solidFill>
                <a:latin typeface="Calibri"/>
                <a:ea typeface="Calibri"/>
                <a:cs typeface="Calibri"/>
                <a:sym typeface="Calibri"/>
              </a:defRPr>
            </a:lvl6pPr>
            <a:lvl7pPr indent="0" lvl="6" marL="0" marR="0" rtl="0" algn="r">
              <a:spcBef>
                <a:spcPts val="0"/>
              </a:spcBef>
              <a:buNone/>
              <a:defRPr b="0" sz="900" u="none">
                <a:solidFill>
                  <a:srgbClr val="888888"/>
                </a:solidFill>
                <a:latin typeface="Calibri"/>
                <a:ea typeface="Calibri"/>
                <a:cs typeface="Calibri"/>
                <a:sym typeface="Calibri"/>
              </a:defRPr>
            </a:lvl7pPr>
            <a:lvl8pPr indent="0" lvl="7" marL="0" marR="0" rtl="0" algn="r">
              <a:spcBef>
                <a:spcPts val="0"/>
              </a:spcBef>
              <a:buNone/>
              <a:defRPr b="0" sz="900" u="none">
                <a:solidFill>
                  <a:srgbClr val="888888"/>
                </a:solidFill>
                <a:latin typeface="Calibri"/>
                <a:ea typeface="Calibri"/>
                <a:cs typeface="Calibri"/>
                <a:sym typeface="Calibri"/>
              </a:defRPr>
            </a:lvl8pPr>
            <a:lvl9pPr indent="0" lvl="8" marL="0" marR="0" rtl="0" algn="r">
              <a:spcBef>
                <a:spcPts val="0"/>
              </a:spcBef>
              <a:buNone/>
              <a:defRPr b="0" sz="900" u="non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5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5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5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6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6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6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 Id="rId3" Type="http://schemas.openxmlformats.org/officeDocument/2006/relationships/image" Target="../media/image6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 Id="rId3"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webopedia.com/definitions/languag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 Id="rId3" Type="http://schemas.openxmlformats.org/officeDocument/2006/relationships/image" Target="../media/image7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6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6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7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7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 Id="rId3" Type="http://schemas.openxmlformats.org/officeDocument/2006/relationships/hyperlink" Target="https://www.javatpoint.com/typedef-in-c"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w3schools.com/c/exercise.php?filename=exercise_syntax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6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5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46.png"/><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5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6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AFD"/>
            </a:gs>
            <a:gs pos="74000">
              <a:srgbClr val="97DAF2"/>
            </a:gs>
            <a:gs pos="83000">
              <a:srgbClr val="97DAF2"/>
            </a:gs>
            <a:gs pos="100000">
              <a:srgbClr val="BAE6F6"/>
            </a:gs>
          </a:gsLst>
          <a:lin ang="5400012" scaled="0"/>
        </a:gradFill>
      </p:bgPr>
    </p:bg>
    <p:spTree>
      <p:nvGrpSpPr>
        <p:cNvPr id="83" name="Shape 83"/>
        <p:cNvGrpSpPr/>
        <p:nvPr/>
      </p:nvGrpSpPr>
      <p:grpSpPr>
        <a:xfrm>
          <a:off x="0" y="0"/>
          <a:ext cx="0" cy="0"/>
          <a:chOff x="0" y="0"/>
          <a:chExt cx="0" cy="0"/>
        </a:xfrm>
      </p:grpSpPr>
      <p:sp>
        <p:nvSpPr>
          <p:cNvPr id="84" name="Google Shape;84;p13"/>
          <p:cNvSpPr/>
          <p:nvPr/>
        </p:nvSpPr>
        <p:spPr>
          <a:xfrm rot="10800000">
            <a:off x="1" y="0"/>
            <a:ext cx="5391038" cy="5143500"/>
          </a:xfrm>
          <a:custGeom>
            <a:rect b="b" l="l" r="r" t="t"/>
            <a:pathLst>
              <a:path extrusionOk="0" h="6858000" w="7188051">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85" name="Google Shape;85;p13"/>
          <p:cNvPicPr preferRelativeResize="0"/>
          <p:nvPr/>
        </p:nvPicPr>
        <p:blipFill rotWithShape="1">
          <a:blip r:embed="rId3">
            <a:alphaModFix/>
          </a:blip>
          <a:srcRect b="13117" l="28502" r="22168" t="7188"/>
          <a:stretch/>
        </p:blipFill>
        <p:spPr>
          <a:xfrm>
            <a:off x="950073" y="1546860"/>
            <a:ext cx="2255700" cy="2049900"/>
          </a:xfrm>
          <a:prstGeom prst="flowChartConnector">
            <a:avLst/>
          </a:prstGeom>
          <a:noFill/>
          <a:ln>
            <a:noFill/>
          </a:ln>
        </p:spPr>
      </p:pic>
      <p:sp>
        <p:nvSpPr>
          <p:cNvPr id="86" name="Google Shape;86;p13"/>
          <p:cNvSpPr/>
          <p:nvPr/>
        </p:nvSpPr>
        <p:spPr>
          <a:xfrm>
            <a:off x="5384684" y="4371492"/>
            <a:ext cx="3311700" cy="576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3300" u="none" cap="none" strike="noStrike">
                <a:solidFill>
                  <a:schemeClr val="dk2"/>
                </a:solidFill>
                <a:latin typeface="Calibri"/>
                <a:ea typeface="Calibri"/>
                <a:cs typeface="Calibri"/>
                <a:sym typeface="Calibri"/>
              </a:rPr>
              <a:t>Trainer: </a:t>
            </a:r>
            <a:r>
              <a:rPr b="1" lang="en" sz="3300">
                <a:solidFill>
                  <a:schemeClr val="dk2"/>
                </a:solidFill>
                <a:latin typeface="Calibri"/>
                <a:ea typeface="Calibri"/>
                <a:cs typeface="Calibri"/>
                <a:sym typeface="Calibri"/>
              </a:rPr>
              <a:t>Priya</a:t>
            </a:r>
            <a:endParaRPr b="1" i="0" sz="3300" u="none" cap="none" strike="noStrike">
              <a:solidFill>
                <a:schemeClr val="dk2"/>
              </a:solidFill>
              <a:latin typeface="Calibri"/>
              <a:ea typeface="Calibri"/>
              <a:cs typeface="Calibri"/>
              <a:sym typeface="Calibri"/>
            </a:endParaRPr>
          </a:p>
        </p:txBody>
      </p:sp>
      <p:sp>
        <p:nvSpPr>
          <p:cNvPr id="87" name="Google Shape;87;p13"/>
          <p:cNvSpPr txBox="1"/>
          <p:nvPr/>
        </p:nvSpPr>
        <p:spPr>
          <a:xfrm>
            <a:off x="4902459" y="2191223"/>
            <a:ext cx="45321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4500">
                <a:solidFill>
                  <a:srgbClr val="002060"/>
                </a:solidFill>
                <a:latin typeface="Calibri"/>
                <a:ea typeface="Calibri"/>
                <a:cs typeface="Calibri"/>
                <a:sym typeface="Calibri"/>
              </a:rPr>
              <a:t>Basic C</a:t>
            </a:r>
            <a:r>
              <a:rPr b="0" i="0" lang="en" sz="4500" u="none" cap="none" strike="noStrike">
                <a:solidFill>
                  <a:srgbClr val="002060"/>
                </a:solidFill>
                <a:latin typeface="Calibri"/>
                <a:ea typeface="Calibri"/>
                <a:cs typeface="Calibri"/>
                <a:sym typeface="Calibri"/>
              </a:rPr>
              <a:t> Training</a:t>
            </a:r>
            <a:endParaRPr sz="4500">
              <a:solidFill>
                <a:srgbClr val="00206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SYMBOLS - USED </a:t>
            </a:r>
            <a:endParaRPr/>
          </a:p>
        </p:txBody>
      </p:sp>
      <p:sp>
        <p:nvSpPr>
          <p:cNvPr id="158" name="Google Shape;158;p2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https://github.com/ragaPriya224/hcl-basic_C/blob/master/symbols_programming_.jpg</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12"/>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EXTERN - </a:t>
            </a:r>
            <a:r>
              <a:rPr lang="en" sz="1200">
                <a:solidFill>
                  <a:srgbClr val="333333"/>
                </a:solidFill>
                <a:highlight>
                  <a:srgbClr val="FFFFFF"/>
                </a:highlight>
                <a:latin typeface="Roboto"/>
                <a:ea typeface="Roboto"/>
                <a:cs typeface="Roboto"/>
                <a:sym typeface="Roboto"/>
              </a:rPr>
              <a:t>We can share a variable in multiple C source files by using an external variable. To declare an external variable, you need to use </a:t>
            </a:r>
            <a:r>
              <a:rPr b="1" lang="en" sz="1200">
                <a:solidFill>
                  <a:srgbClr val="333333"/>
                </a:solidFill>
                <a:highlight>
                  <a:srgbClr val="FFFFFF"/>
                </a:highlight>
                <a:latin typeface="Roboto"/>
                <a:ea typeface="Roboto"/>
                <a:cs typeface="Roboto"/>
                <a:sym typeface="Roboto"/>
              </a:rPr>
              <a:t>extern keyword</a:t>
            </a:r>
            <a:endParaRPr/>
          </a:p>
        </p:txBody>
      </p:sp>
      <p:sp>
        <p:nvSpPr>
          <p:cNvPr id="814" name="Google Shape;814;p112"/>
          <p:cNvSpPr txBox="1"/>
          <p:nvPr>
            <p:ph idx="1" type="body"/>
          </p:nvPr>
        </p:nvSpPr>
        <p:spPr>
          <a:xfrm>
            <a:off x="629841" y="1260872"/>
            <a:ext cx="3868200" cy="618000"/>
          </a:xfrm>
          <a:prstGeom prst="rect">
            <a:avLst/>
          </a:prstGeom>
        </p:spPr>
        <p:txBody>
          <a:bodyPr anchorCtr="0" anchor="b" bIns="34275" lIns="68575" spcFirstLastPara="1" rIns="68575" wrap="square" tIns="34275">
            <a:normAutofit fontScale="55000"/>
          </a:bodyPr>
          <a:lstStyle/>
          <a:p>
            <a:pPr indent="0" lvl="0" marL="0" rtl="0" algn="just">
              <a:lnSpc>
                <a:spcPct val="115000"/>
              </a:lnSpc>
              <a:spcBef>
                <a:spcPts val="1200"/>
              </a:spcBef>
              <a:spcAft>
                <a:spcPts val="1200"/>
              </a:spcAft>
              <a:buNone/>
            </a:pPr>
            <a:r>
              <a:rPr b="0" i="1" lang="en" sz="6323">
                <a:solidFill>
                  <a:srgbClr val="333333"/>
                </a:solidFill>
                <a:highlight>
                  <a:srgbClr val="FFFFFF"/>
                </a:highlight>
                <a:latin typeface="Roboto"/>
                <a:ea typeface="Roboto"/>
                <a:cs typeface="Roboto"/>
                <a:sym typeface="Roboto"/>
              </a:rPr>
              <a:t>myfile.h</a:t>
            </a:r>
            <a:endParaRPr/>
          </a:p>
        </p:txBody>
      </p:sp>
      <p:sp>
        <p:nvSpPr>
          <p:cNvPr id="815" name="Google Shape;815;p112"/>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457200" rtl="0" algn="l">
              <a:lnSpc>
                <a:spcPct val="156250"/>
              </a:lnSpc>
              <a:spcBef>
                <a:spcPts val="900"/>
              </a:spcBef>
              <a:spcAft>
                <a:spcPts val="0"/>
              </a:spcAft>
              <a:buNone/>
            </a:pPr>
            <a:r>
              <a:rPr b="1" lang="en" sz="1200">
                <a:solidFill>
                  <a:srgbClr val="006699"/>
                </a:solidFill>
                <a:latin typeface="Roboto"/>
                <a:ea typeface="Roboto"/>
                <a:cs typeface="Roboto"/>
                <a:sym typeface="Roboto"/>
              </a:rPr>
              <a:t>extern</a:t>
            </a:r>
            <a:r>
              <a:rPr lang="en" sz="1200">
                <a:latin typeface="Roboto"/>
                <a:ea typeface="Roboto"/>
                <a:cs typeface="Roboto"/>
                <a:sym typeface="Roboto"/>
              </a:rPr>
              <a:t> </a:t>
            </a:r>
            <a:r>
              <a:rPr b="1" lang="en" sz="1200">
                <a:solidFill>
                  <a:srgbClr val="2E8B57"/>
                </a:solidFill>
                <a:latin typeface="Roboto"/>
                <a:ea typeface="Roboto"/>
                <a:cs typeface="Roboto"/>
                <a:sym typeface="Roboto"/>
              </a:rPr>
              <a:t>int</a:t>
            </a:r>
            <a:r>
              <a:rPr lang="en" sz="1200">
                <a:latin typeface="Roboto"/>
                <a:ea typeface="Roboto"/>
                <a:cs typeface="Roboto"/>
                <a:sym typeface="Roboto"/>
              </a:rPr>
              <a:t> x=10;</a:t>
            </a:r>
            <a:r>
              <a:rPr lang="en" sz="1200">
                <a:solidFill>
                  <a:srgbClr val="008200"/>
                </a:solidFill>
                <a:latin typeface="Roboto"/>
                <a:ea typeface="Roboto"/>
                <a:cs typeface="Roboto"/>
                <a:sym typeface="Roboto"/>
              </a:rPr>
              <a:t>//external variable (also global)</a:t>
            </a:r>
            <a:r>
              <a:rPr lang="en" sz="1200">
                <a:latin typeface="Roboto"/>
                <a:ea typeface="Roboto"/>
                <a:cs typeface="Roboto"/>
                <a:sym typeface="Roboto"/>
              </a:rPr>
              <a:t>  </a:t>
            </a:r>
            <a:endParaRPr sz="1200">
              <a:solidFill>
                <a:srgbClr val="333333"/>
              </a:solidFill>
              <a:latin typeface="Roboto"/>
              <a:ea typeface="Roboto"/>
              <a:cs typeface="Roboto"/>
              <a:sym typeface="Roboto"/>
            </a:endParaRPr>
          </a:p>
          <a:p>
            <a:pPr indent="0" lvl="0" marL="0" rtl="0" algn="l">
              <a:spcBef>
                <a:spcPts val="800"/>
              </a:spcBef>
              <a:spcAft>
                <a:spcPts val="0"/>
              </a:spcAft>
              <a:buNone/>
            </a:pPr>
            <a:r>
              <a:t/>
            </a:r>
            <a:endParaRPr/>
          </a:p>
        </p:txBody>
      </p:sp>
      <p:sp>
        <p:nvSpPr>
          <p:cNvPr id="816" name="Google Shape;816;p112"/>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b="0" i="1" lang="en" sz="2050">
                <a:latin typeface="Arial"/>
                <a:ea typeface="Arial"/>
                <a:cs typeface="Arial"/>
                <a:sym typeface="Arial"/>
              </a:rPr>
              <a:t>program1.c</a:t>
            </a:r>
            <a:endParaRPr sz="2800"/>
          </a:p>
        </p:txBody>
      </p:sp>
      <p:sp>
        <p:nvSpPr>
          <p:cNvPr id="817" name="Google Shape;817;p112"/>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#include "myfile.h"  </a:t>
            </a:r>
            <a:endParaRPr/>
          </a:p>
          <a:p>
            <a:pPr indent="0" lvl="0" marL="0" rtl="0" algn="l">
              <a:spcBef>
                <a:spcPts val="800"/>
              </a:spcBef>
              <a:spcAft>
                <a:spcPts val="0"/>
              </a:spcAft>
              <a:buClr>
                <a:schemeClr val="dk1"/>
              </a:buClr>
              <a:buSzPts val="1100"/>
              <a:buFont typeface="Arial"/>
              <a:buNone/>
            </a:pPr>
            <a:r>
              <a:rPr lang="en"/>
              <a:t>#include &lt;stdio.h&gt;  </a:t>
            </a:r>
            <a:endParaRPr/>
          </a:p>
          <a:p>
            <a:pPr indent="0" lvl="0" marL="0" rtl="0" algn="l">
              <a:spcBef>
                <a:spcPts val="800"/>
              </a:spcBef>
              <a:spcAft>
                <a:spcPts val="0"/>
              </a:spcAft>
              <a:buClr>
                <a:schemeClr val="dk1"/>
              </a:buClr>
              <a:buSzPts val="1100"/>
              <a:buFont typeface="Arial"/>
              <a:buNone/>
            </a:pPr>
            <a:r>
              <a:rPr lang="en"/>
              <a:t>void printValue(){  </a:t>
            </a:r>
            <a:endParaRPr/>
          </a:p>
          <a:p>
            <a:pPr indent="0" lvl="0" marL="0" rtl="0" algn="l">
              <a:spcBef>
                <a:spcPts val="800"/>
              </a:spcBef>
              <a:spcAft>
                <a:spcPts val="0"/>
              </a:spcAft>
              <a:buClr>
                <a:schemeClr val="dk1"/>
              </a:buClr>
              <a:buSzPts val="1100"/>
              <a:buFont typeface="Arial"/>
              <a:buNone/>
            </a:pPr>
            <a:r>
              <a:rPr lang="en"/>
              <a:t>    printf("Global variable: %d", global_variable);  </a:t>
            </a:r>
            <a:endParaRPr/>
          </a:p>
          <a:p>
            <a:pPr indent="0" lvl="0" marL="0" rtl="0" algn="l">
              <a:spcBef>
                <a:spcPts val="800"/>
              </a:spcBef>
              <a:spcAft>
                <a:spcPts val="0"/>
              </a:spcAft>
              <a:buClr>
                <a:schemeClr val="dk1"/>
              </a:buClr>
              <a:buSzPts val="110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1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sz="2100"/>
              <a:t> Memory Address</a:t>
            </a:r>
            <a:endParaRPr/>
          </a:p>
        </p:txBody>
      </p:sp>
      <p:sp>
        <p:nvSpPr>
          <p:cNvPr id="823" name="Google Shape;823;p11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85000" lnSpcReduction="20000"/>
          </a:bodyPr>
          <a:lstStyle/>
          <a:p>
            <a:pPr indent="0" lvl="0" marL="0" rtl="0" algn="l">
              <a:spcBef>
                <a:spcPts val="800"/>
              </a:spcBef>
              <a:spcAft>
                <a:spcPts val="0"/>
              </a:spcAft>
              <a:buClr>
                <a:schemeClr val="dk1"/>
              </a:buClr>
              <a:buSzPct val="52380"/>
              <a:buFont typeface="Arial"/>
              <a:buNone/>
            </a:pPr>
            <a:r>
              <a:t/>
            </a:r>
            <a:endParaRPr/>
          </a:p>
          <a:p>
            <a:pPr indent="-304165" lvl="0" marL="457200" rtl="0" algn="l">
              <a:spcBef>
                <a:spcPts val="800"/>
              </a:spcBef>
              <a:spcAft>
                <a:spcPts val="0"/>
              </a:spcAft>
              <a:buSzPct val="66666"/>
              <a:buChar char="•"/>
            </a:pPr>
            <a:r>
              <a:rPr lang="en"/>
              <a:t>When a variable is created in C, a memory address is assigned to the variable.</a:t>
            </a:r>
            <a:endParaRPr/>
          </a:p>
          <a:p>
            <a:pPr indent="0" lvl="0" marL="457200" rtl="0" algn="l">
              <a:spcBef>
                <a:spcPts val="800"/>
              </a:spcBef>
              <a:spcAft>
                <a:spcPts val="0"/>
              </a:spcAft>
              <a:buNone/>
            </a:pPr>
            <a:r>
              <a:t/>
            </a:r>
            <a:endParaRPr/>
          </a:p>
          <a:p>
            <a:pPr indent="-304165" lvl="0" marL="457200" rtl="0" algn="l">
              <a:spcBef>
                <a:spcPts val="800"/>
              </a:spcBef>
              <a:spcAft>
                <a:spcPts val="0"/>
              </a:spcAft>
              <a:buSzPct val="66666"/>
              <a:buChar char="•"/>
            </a:pPr>
            <a:r>
              <a:rPr lang="en"/>
              <a:t>The memory address is the location of where the variable is stored on the computer.</a:t>
            </a:r>
            <a:endParaRPr/>
          </a:p>
          <a:p>
            <a:pPr indent="0" lvl="0" marL="457200" rtl="0" algn="l">
              <a:spcBef>
                <a:spcPts val="800"/>
              </a:spcBef>
              <a:spcAft>
                <a:spcPts val="0"/>
              </a:spcAft>
              <a:buNone/>
            </a:pPr>
            <a:r>
              <a:t/>
            </a:r>
            <a:endParaRPr/>
          </a:p>
          <a:p>
            <a:pPr indent="-304165" lvl="0" marL="457200" rtl="0" algn="l">
              <a:spcBef>
                <a:spcPts val="800"/>
              </a:spcBef>
              <a:spcAft>
                <a:spcPts val="0"/>
              </a:spcAft>
              <a:buSzPct val="66666"/>
              <a:buChar char="•"/>
            </a:pPr>
            <a:r>
              <a:rPr lang="en"/>
              <a:t>When we assign a value to the variable, it is stored in this memory address.</a:t>
            </a:r>
            <a:endParaRPr/>
          </a:p>
          <a:p>
            <a:pPr indent="0" lvl="0" marL="457200" rtl="0" algn="l">
              <a:spcBef>
                <a:spcPts val="800"/>
              </a:spcBef>
              <a:spcAft>
                <a:spcPts val="0"/>
              </a:spcAft>
              <a:buNone/>
            </a:pPr>
            <a:r>
              <a:t/>
            </a:r>
            <a:endParaRPr/>
          </a:p>
          <a:p>
            <a:pPr indent="-304165" lvl="0" marL="457200" rtl="0" algn="l">
              <a:spcBef>
                <a:spcPts val="800"/>
              </a:spcBef>
              <a:spcAft>
                <a:spcPts val="0"/>
              </a:spcAft>
              <a:buSzPct val="66666"/>
              <a:buChar char="•"/>
            </a:pPr>
            <a:r>
              <a:rPr lang="en"/>
              <a:t>To access it, use the reference operator (&amp;), and the result will represent where the variable is stored:</a:t>
            </a:r>
            <a:endParaRPr/>
          </a:p>
          <a:p>
            <a:pPr indent="0" lvl="0" marL="0" rtl="0" algn="l">
              <a:spcBef>
                <a:spcPts val="800"/>
              </a:spcBef>
              <a:spcAft>
                <a:spcPts val="0"/>
              </a:spcAft>
              <a:buNone/>
            </a:pPr>
            <a:r>
              <a:t/>
            </a:r>
            <a:endParaRPr/>
          </a:p>
        </p:txBody>
      </p:sp>
      <p:pic>
        <p:nvPicPr>
          <p:cNvPr id="824" name="Google Shape;824;p113"/>
          <p:cNvPicPr preferRelativeResize="0"/>
          <p:nvPr/>
        </p:nvPicPr>
        <p:blipFill>
          <a:blip r:embed="rId3">
            <a:alphaModFix/>
          </a:blip>
          <a:stretch>
            <a:fillRect/>
          </a:stretch>
        </p:blipFill>
        <p:spPr>
          <a:xfrm>
            <a:off x="952850" y="4075325"/>
            <a:ext cx="5476875" cy="9942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1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830" name="Google Shape;830;p11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highlight>
                  <a:srgbClr val="FFFFFF"/>
                </a:highlight>
                <a:latin typeface="Verdana"/>
                <a:ea typeface="Verdana"/>
                <a:cs typeface="Verdana"/>
                <a:sym typeface="Verdana"/>
              </a:rPr>
              <a:t>You should also note that </a:t>
            </a:r>
            <a:r>
              <a:rPr lang="en" sz="1200">
                <a:solidFill>
                  <a:srgbClr val="DC143C"/>
                </a:solidFill>
                <a:latin typeface="Courier New"/>
                <a:ea typeface="Courier New"/>
                <a:cs typeface="Courier New"/>
                <a:sym typeface="Courier New"/>
              </a:rPr>
              <a:t>&amp;myAge</a:t>
            </a:r>
            <a:r>
              <a:rPr lang="en" sz="1150">
                <a:highlight>
                  <a:srgbClr val="FFFFFF"/>
                </a:highlight>
                <a:latin typeface="Verdana"/>
                <a:ea typeface="Verdana"/>
                <a:cs typeface="Verdana"/>
                <a:sym typeface="Verdana"/>
              </a:rPr>
              <a:t> is often called a "pointer". </a:t>
            </a:r>
            <a:endParaRPr sz="1150">
              <a:highlight>
                <a:srgbClr val="FFFFFF"/>
              </a:highlight>
              <a:latin typeface="Verdana"/>
              <a:ea typeface="Verdana"/>
              <a:cs typeface="Verdana"/>
              <a:sym typeface="Verdana"/>
            </a:endParaRPr>
          </a:p>
          <a:p>
            <a:pPr indent="0" lvl="0" marL="0" rtl="0" algn="l">
              <a:spcBef>
                <a:spcPts val="800"/>
              </a:spcBef>
              <a:spcAft>
                <a:spcPts val="0"/>
              </a:spcAft>
              <a:buNone/>
            </a:pPr>
            <a:r>
              <a:rPr lang="en" sz="1150">
                <a:highlight>
                  <a:srgbClr val="FFFFFF"/>
                </a:highlight>
                <a:latin typeface="Verdana"/>
                <a:ea typeface="Verdana"/>
                <a:cs typeface="Verdana"/>
                <a:sym typeface="Verdana"/>
              </a:rPr>
              <a:t>A pointer basically stores the memory address of a variable as its value. To print pointer values, we use the </a:t>
            </a:r>
            <a:r>
              <a:rPr lang="en" sz="1200">
                <a:solidFill>
                  <a:srgbClr val="DC143C"/>
                </a:solidFill>
                <a:latin typeface="Courier New"/>
                <a:ea typeface="Courier New"/>
                <a:cs typeface="Courier New"/>
                <a:sym typeface="Courier New"/>
              </a:rPr>
              <a:t>%p</a:t>
            </a:r>
            <a:r>
              <a:rPr lang="en" sz="1150">
                <a:highlight>
                  <a:srgbClr val="FFFFFF"/>
                </a:highlight>
                <a:latin typeface="Verdana"/>
                <a:ea typeface="Verdana"/>
                <a:cs typeface="Verdana"/>
                <a:sym typeface="Verdana"/>
              </a:rPr>
              <a:t> format specifier.</a:t>
            </a:r>
            <a:endParaRPr sz="1150">
              <a:highlight>
                <a:srgbClr val="FFFFFF"/>
              </a:highlight>
              <a:latin typeface="Verdana"/>
              <a:ea typeface="Verdana"/>
              <a:cs typeface="Verdana"/>
              <a:sym typeface="Verdana"/>
            </a:endParaRPr>
          </a:p>
          <a:p>
            <a:pPr indent="0" lvl="0" marL="0" rtl="0" algn="l">
              <a:spcBef>
                <a:spcPts val="800"/>
              </a:spcBef>
              <a:spcAft>
                <a:spcPts val="0"/>
              </a:spcAft>
              <a:buNone/>
            </a:pPr>
            <a:r>
              <a:t/>
            </a:r>
            <a:endParaRPr sz="1150">
              <a:highlight>
                <a:srgbClr val="FFFFFF"/>
              </a:highlight>
              <a:latin typeface="Verdana"/>
              <a:ea typeface="Verdana"/>
              <a:cs typeface="Verdana"/>
              <a:sym typeface="Verdana"/>
            </a:endParaRPr>
          </a:p>
          <a:p>
            <a:pPr indent="0" lvl="0" marL="0" rtl="0" algn="l">
              <a:spcBef>
                <a:spcPts val="800"/>
              </a:spcBef>
              <a:spcAft>
                <a:spcPts val="0"/>
              </a:spcAft>
              <a:buNone/>
            </a:pPr>
            <a:r>
              <a:t/>
            </a:r>
            <a:endParaRPr sz="1150">
              <a:highlight>
                <a:srgbClr val="FFFFFF"/>
              </a:highlight>
              <a:latin typeface="Verdana"/>
              <a:ea typeface="Verdana"/>
              <a:cs typeface="Verdana"/>
              <a:sym typeface="Verdana"/>
            </a:endParaRPr>
          </a:p>
        </p:txBody>
      </p:sp>
      <p:pic>
        <p:nvPicPr>
          <p:cNvPr id="831" name="Google Shape;831;p114"/>
          <p:cNvPicPr preferRelativeResize="0"/>
          <p:nvPr/>
        </p:nvPicPr>
        <p:blipFill>
          <a:blip r:embed="rId3">
            <a:alphaModFix/>
          </a:blip>
          <a:stretch>
            <a:fillRect/>
          </a:stretch>
        </p:blipFill>
        <p:spPr>
          <a:xfrm>
            <a:off x="628646" y="2073700"/>
            <a:ext cx="5668624" cy="2933700"/>
          </a:xfrm>
          <a:prstGeom prst="rect">
            <a:avLst/>
          </a:prstGeom>
          <a:noFill/>
          <a:ln>
            <a:noFill/>
          </a:ln>
        </p:spPr>
      </p:pic>
      <p:sp>
        <p:nvSpPr>
          <p:cNvPr id="832" name="Google Shape;832;p114"/>
          <p:cNvSpPr txBox="1"/>
          <p:nvPr/>
        </p:nvSpPr>
        <p:spPr>
          <a:xfrm>
            <a:off x="6825700" y="2774325"/>
            <a:ext cx="2318400" cy="19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0000CD"/>
                </a:solidFill>
                <a:highlight>
                  <a:srgbClr val="FFFFFF"/>
                </a:highlight>
                <a:latin typeface="Courier New"/>
                <a:ea typeface="Courier New"/>
                <a:cs typeface="Courier New"/>
                <a:sym typeface="Courier New"/>
              </a:rPr>
              <a:t>int</a:t>
            </a:r>
            <a:r>
              <a:rPr lang="en" sz="1150">
                <a:solidFill>
                  <a:schemeClr val="dk1"/>
                </a:solidFill>
                <a:highlight>
                  <a:srgbClr val="FFFFFF"/>
                </a:highlight>
                <a:latin typeface="Courier New"/>
                <a:ea typeface="Courier New"/>
                <a:cs typeface="Courier New"/>
                <a:sym typeface="Courier New"/>
              </a:rPr>
              <a:t> myAge = </a:t>
            </a:r>
            <a:r>
              <a:rPr lang="en" sz="1150">
                <a:solidFill>
                  <a:srgbClr val="FF0000"/>
                </a:solidFill>
                <a:highlight>
                  <a:srgbClr val="FFFFFF"/>
                </a:highlight>
                <a:latin typeface="Courier New"/>
                <a:ea typeface="Courier New"/>
                <a:cs typeface="Courier New"/>
                <a:sym typeface="Courier New"/>
              </a:rPr>
              <a:t>43</a:t>
            </a:r>
            <a:r>
              <a:rPr lang="en" sz="1150">
                <a:solidFill>
                  <a:schemeClr val="dk1"/>
                </a:solidFill>
                <a:highlight>
                  <a:srgbClr val="FFFFFF"/>
                </a:highlight>
                <a:latin typeface="Courier New"/>
                <a:ea typeface="Courier New"/>
                <a:cs typeface="Courier New"/>
                <a:sym typeface="Courier New"/>
              </a:rPr>
              <a:t>;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an int variable</a:t>
            </a:r>
            <a:endParaRPr sz="11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rPr lang="en" sz="1150">
                <a:solidFill>
                  <a:schemeClr val="dk1"/>
                </a:solidFill>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"%d"</a:t>
            </a:r>
            <a:r>
              <a:rPr lang="en" sz="1150">
                <a:solidFill>
                  <a:schemeClr val="dk1"/>
                </a:solidFill>
                <a:highlight>
                  <a:srgbClr val="FFFFFF"/>
                </a:highlight>
                <a:latin typeface="Courier New"/>
                <a:ea typeface="Courier New"/>
                <a:cs typeface="Courier New"/>
                <a:sym typeface="Courier New"/>
              </a:rPr>
              <a:t>, myAge);  </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Outputs the value of myAge (43)</a:t>
            </a:r>
            <a:endParaRPr sz="1150">
              <a:solidFill>
                <a:srgbClr val="008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chemeClr val="dk1"/>
                </a:solidFill>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"%p"</a:t>
            </a:r>
            <a:r>
              <a:rPr lang="en" sz="1150">
                <a:solidFill>
                  <a:schemeClr val="dk1"/>
                </a:solidFill>
                <a:highlight>
                  <a:srgbClr val="FFFFFF"/>
                </a:highlight>
                <a:latin typeface="Courier New"/>
                <a:ea typeface="Courier New"/>
                <a:cs typeface="Courier New"/>
                <a:sym typeface="Courier New"/>
              </a:rPr>
              <a:t>, &amp;myAge);</a:t>
            </a:r>
            <a:endParaRPr sz="115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150">
                <a:solidFill>
                  <a:schemeClr val="dk1"/>
                </a:solidFill>
                <a:highlight>
                  <a:srgbClr val="FFFFFF"/>
                </a:highlight>
                <a:latin typeface="Courier New"/>
                <a:ea typeface="Courier New"/>
                <a:cs typeface="Courier New"/>
                <a:sym typeface="Courier New"/>
              </a:rPr>
              <a:t> </a:t>
            </a:r>
            <a:r>
              <a:rPr lang="en" sz="1150">
                <a:solidFill>
                  <a:srgbClr val="008000"/>
                </a:solidFill>
                <a:highlight>
                  <a:srgbClr val="FFFFFF"/>
                </a:highlight>
                <a:latin typeface="Courier New"/>
                <a:ea typeface="Courier New"/>
                <a:cs typeface="Courier New"/>
                <a:sym typeface="Courier New"/>
              </a:rPr>
              <a:t>// Outputs the memory address of myAge (0x7ffe5367e044)</a:t>
            </a:r>
            <a:endParaRPr>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1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838" name="Google Shape;838;p11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In the example above, </a:t>
            </a:r>
            <a:r>
              <a:rPr lang="en" sz="1200">
                <a:solidFill>
                  <a:srgbClr val="DC143C"/>
                </a:solidFill>
                <a:highlight>
                  <a:srgbClr val="FFFFFF"/>
                </a:highlight>
                <a:latin typeface="Courier New"/>
                <a:ea typeface="Courier New"/>
                <a:cs typeface="Courier New"/>
                <a:sym typeface="Courier New"/>
              </a:rPr>
              <a:t>&amp;myAge</a:t>
            </a:r>
            <a:r>
              <a:rPr lang="en" sz="1150">
                <a:highlight>
                  <a:srgbClr val="FFFFFF"/>
                </a:highlight>
                <a:latin typeface="Verdana"/>
                <a:ea typeface="Verdana"/>
                <a:cs typeface="Verdana"/>
                <a:sym typeface="Verdana"/>
              </a:rPr>
              <a:t> is also known as a pointer.</a:t>
            </a:r>
            <a:endParaRPr sz="1150">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A pointer is a variable that stores the memory address of another variable as its value.</a:t>
            </a:r>
            <a:endParaRPr sz="1150">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A pointer variable points to a data type (like </a:t>
            </a:r>
            <a:r>
              <a:rPr lang="en" sz="1200">
                <a:solidFill>
                  <a:srgbClr val="DC143C"/>
                </a:solidFill>
                <a:highlight>
                  <a:srgbClr val="FFFFFF"/>
                </a:highlight>
                <a:latin typeface="Courier New"/>
                <a:ea typeface="Courier New"/>
                <a:cs typeface="Courier New"/>
                <a:sym typeface="Courier New"/>
              </a:rPr>
              <a:t>int</a:t>
            </a:r>
            <a:r>
              <a:rPr lang="en" sz="1150">
                <a:highlight>
                  <a:srgbClr val="FFFFFF"/>
                </a:highlight>
                <a:latin typeface="Verdana"/>
                <a:ea typeface="Verdana"/>
                <a:cs typeface="Verdana"/>
                <a:sym typeface="Verdana"/>
              </a:rPr>
              <a:t>) of the same type, and is created with the </a:t>
            </a:r>
            <a:r>
              <a:rPr lang="en" sz="1200">
                <a:solidFill>
                  <a:srgbClr val="DC143C"/>
                </a:solidFill>
                <a:highlight>
                  <a:srgbClr val="FFFFFF"/>
                </a:highlight>
                <a:latin typeface="Courier New"/>
                <a:ea typeface="Courier New"/>
                <a:cs typeface="Courier New"/>
                <a:sym typeface="Courier New"/>
              </a:rPr>
              <a:t>*</a:t>
            </a:r>
            <a:r>
              <a:rPr lang="en" sz="1150">
                <a:highlight>
                  <a:srgbClr val="FFFFFF"/>
                </a:highlight>
                <a:latin typeface="Verdana"/>
                <a:ea typeface="Verdana"/>
                <a:cs typeface="Verdana"/>
                <a:sym typeface="Verdana"/>
              </a:rPr>
              <a:t> operator. The address of the variable you are working with is assigned to the pointer:</a:t>
            </a:r>
            <a:endParaRPr sz="1150">
              <a:highlight>
                <a:srgbClr val="FFFFFF"/>
              </a:highlight>
              <a:latin typeface="Verdana"/>
              <a:ea typeface="Verdana"/>
              <a:cs typeface="Verdana"/>
              <a:sym typeface="Verdana"/>
            </a:endParaRPr>
          </a:p>
          <a:p>
            <a:pPr indent="0" lvl="0" marL="0" rtl="0" algn="l">
              <a:spcBef>
                <a:spcPts val="1400"/>
              </a:spcBef>
              <a:spcAft>
                <a:spcPts val="0"/>
              </a:spcAft>
              <a:buNone/>
            </a:pPr>
            <a:r>
              <a:t/>
            </a:r>
            <a:endParaRPr/>
          </a:p>
        </p:txBody>
      </p:sp>
      <p:sp>
        <p:nvSpPr>
          <p:cNvPr id="839" name="Google Shape;839;p115"/>
          <p:cNvSpPr txBox="1"/>
          <p:nvPr/>
        </p:nvSpPr>
        <p:spPr>
          <a:xfrm>
            <a:off x="748625" y="2853575"/>
            <a:ext cx="788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1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845" name="Google Shape;845;p116"/>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1100"/>
              <a:buFont typeface="Arial"/>
              <a:buNone/>
            </a:pPr>
            <a:r>
              <a:rPr lang="en" sz="1150">
                <a:solidFill>
                  <a:srgbClr val="0000CD"/>
                </a:solidFill>
                <a:highlight>
                  <a:srgbClr val="FFFFFF"/>
                </a:highlight>
                <a:latin typeface="Courier New"/>
                <a:ea typeface="Courier New"/>
                <a:cs typeface="Courier New"/>
                <a:sym typeface="Courier New"/>
              </a:rPr>
              <a:t>int</a:t>
            </a:r>
            <a:r>
              <a:rPr lang="en" sz="1150">
                <a:highlight>
                  <a:srgbClr val="FFFFFF"/>
                </a:highlight>
                <a:latin typeface="Courier New"/>
                <a:ea typeface="Courier New"/>
                <a:cs typeface="Courier New"/>
                <a:sym typeface="Courier New"/>
              </a:rPr>
              <a:t> myAge = </a:t>
            </a:r>
            <a:r>
              <a:rPr lang="en" sz="1150">
                <a:solidFill>
                  <a:srgbClr val="FF0000"/>
                </a:solidFill>
                <a:highlight>
                  <a:srgbClr val="FFFFFF"/>
                </a:highlight>
                <a:latin typeface="Courier New"/>
                <a:ea typeface="Courier New"/>
                <a:cs typeface="Courier New"/>
                <a:sym typeface="Courier New"/>
              </a:rPr>
              <a:t>43</a:t>
            </a:r>
            <a:r>
              <a:rPr lang="en" sz="1150">
                <a:highlight>
                  <a:srgbClr val="FFFFFF"/>
                </a:highlight>
                <a:latin typeface="Courier New"/>
                <a:ea typeface="Courier New"/>
                <a:cs typeface="Courier New"/>
                <a:sym typeface="Courier New"/>
              </a:rPr>
              <a:t>;     </a:t>
            </a:r>
            <a:r>
              <a:rPr lang="en" sz="1150">
                <a:solidFill>
                  <a:srgbClr val="008000"/>
                </a:solidFill>
                <a:highlight>
                  <a:srgbClr val="FFFFFF"/>
                </a:highlight>
                <a:latin typeface="Courier New"/>
                <a:ea typeface="Courier New"/>
                <a:cs typeface="Courier New"/>
                <a:sym typeface="Courier New"/>
              </a:rPr>
              <a:t>// An int variable</a:t>
            </a:r>
            <a:endParaRPr sz="115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50">
                <a:solidFill>
                  <a:srgbClr val="0000CD"/>
                </a:solidFill>
                <a:highlight>
                  <a:srgbClr val="FFFFFF"/>
                </a:highlight>
                <a:latin typeface="Courier New"/>
                <a:ea typeface="Courier New"/>
                <a:cs typeface="Courier New"/>
                <a:sym typeface="Courier New"/>
              </a:rPr>
              <a:t>int</a:t>
            </a:r>
            <a:r>
              <a:rPr lang="en" sz="1150">
                <a:highlight>
                  <a:srgbClr val="FFFFFF"/>
                </a:highlight>
                <a:latin typeface="Courier New"/>
                <a:ea typeface="Courier New"/>
                <a:cs typeface="Courier New"/>
                <a:sym typeface="Courier New"/>
              </a:rPr>
              <a:t>* ptr = &amp;myAge;  </a:t>
            </a:r>
            <a:r>
              <a:rPr lang="en" sz="1150">
                <a:solidFill>
                  <a:srgbClr val="008000"/>
                </a:solidFill>
                <a:highlight>
                  <a:srgbClr val="FFFFFF"/>
                </a:highlight>
                <a:latin typeface="Courier New"/>
                <a:ea typeface="Courier New"/>
                <a:cs typeface="Courier New"/>
                <a:sym typeface="Courier New"/>
              </a:rPr>
              <a:t>// A pointer variable, with the name ptr, that stores the address of myAge</a:t>
            </a:r>
            <a:endParaRPr sz="115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Output the value of myAge (43)</a:t>
            </a:r>
            <a:endParaRPr sz="115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50">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"%d\n"</a:t>
            </a:r>
            <a:r>
              <a:rPr lang="en" sz="1150">
                <a:highlight>
                  <a:srgbClr val="FFFFFF"/>
                </a:highlight>
                <a:latin typeface="Courier New"/>
                <a:ea typeface="Courier New"/>
                <a:cs typeface="Courier New"/>
                <a:sym typeface="Courier New"/>
              </a:rPr>
              <a:t>, myAge);</a:t>
            </a:r>
            <a:endParaRPr sz="1150">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Output the memory address of myAge (0x7ffe5367e044)</a:t>
            </a:r>
            <a:endParaRPr sz="115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50">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"%p\n"</a:t>
            </a:r>
            <a:r>
              <a:rPr lang="en" sz="1150">
                <a:highlight>
                  <a:srgbClr val="FFFFFF"/>
                </a:highlight>
                <a:latin typeface="Courier New"/>
                <a:ea typeface="Courier New"/>
                <a:cs typeface="Courier New"/>
                <a:sym typeface="Courier New"/>
              </a:rPr>
              <a:t>, &amp;myAge);</a:t>
            </a:r>
            <a:endParaRPr sz="1150">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Output the memory address of myAge with the pointer (0x7ffe5367e044)</a:t>
            </a:r>
            <a:endParaRPr sz="1150">
              <a:solidFill>
                <a:srgbClr val="008000"/>
              </a:solidFill>
              <a:highlight>
                <a:srgbClr val="FFFFFF"/>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150">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"%p\n"</a:t>
            </a:r>
            <a:r>
              <a:rPr lang="en" sz="1150">
                <a:highlight>
                  <a:srgbClr val="FFFFFF"/>
                </a:highlight>
                <a:latin typeface="Courier New"/>
                <a:ea typeface="Courier New"/>
                <a:cs typeface="Courier New"/>
                <a:sym typeface="Courier New"/>
              </a:rPr>
              <a:t>, ptr);</a:t>
            </a:r>
            <a:endParaRPr sz="1400"/>
          </a:p>
          <a:p>
            <a:pPr indent="0" lvl="0" marL="0" rtl="0" algn="l">
              <a:spcBef>
                <a:spcPts val="800"/>
              </a:spcBef>
              <a:spcAft>
                <a:spcPts val="0"/>
              </a:spcAft>
              <a:buNone/>
            </a:pPr>
            <a:r>
              <a:t/>
            </a:r>
            <a:endParaRPr/>
          </a:p>
        </p:txBody>
      </p:sp>
      <p:sp>
        <p:nvSpPr>
          <p:cNvPr id="846" name="Google Shape;846;p116"/>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800"/>
              </a:spcBef>
              <a:spcAft>
                <a:spcPts val="0"/>
              </a:spcAft>
              <a:buClr>
                <a:schemeClr val="dk1"/>
              </a:buClr>
              <a:buSzPts val="1100"/>
              <a:buFont typeface="Arial"/>
              <a:buNone/>
            </a:pPr>
            <a:r>
              <a:rPr lang="en" sz="1500">
                <a:highlight>
                  <a:srgbClr val="FFFFFF"/>
                </a:highlight>
                <a:latin typeface="Arial"/>
                <a:ea typeface="Arial"/>
                <a:cs typeface="Arial"/>
                <a:sym typeface="Arial"/>
              </a:rPr>
              <a:t>Example explained</a:t>
            </a:r>
            <a:endParaRPr sz="1500">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Create a pointer variable with the name </a:t>
            </a:r>
            <a:r>
              <a:rPr lang="en" sz="1200">
                <a:solidFill>
                  <a:srgbClr val="DC143C"/>
                </a:solidFill>
                <a:highlight>
                  <a:srgbClr val="FFFFFF"/>
                </a:highlight>
                <a:latin typeface="Courier New"/>
                <a:ea typeface="Courier New"/>
                <a:cs typeface="Courier New"/>
                <a:sym typeface="Courier New"/>
              </a:rPr>
              <a:t>ptr</a:t>
            </a:r>
            <a:r>
              <a:rPr lang="en" sz="1150">
                <a:highlight>
                  <a:srgbClr val="FFFFFF"/>
                </a:highlight>
                <a:latin typeface="Verdana"/>
                <a:ea typeface="Verdana"/>
                <a:cs typeface="Verdana"/>
                <a:sym typeface="Verdana"/>
              </a:rPr>
              <a:t>, that points to an </a:t>
            </a:r>
            <a:r>
              <a:rPr lang="en" sz="1200">
                <a:solidFill>
                  <a:srgbClr val="DC143C"/>
                </a:solidFill>
                <a:highlight>
                  <a:srgbClr val="FFFFFF"/>
                </a:highlight>
                <a:latin typeface="Courier New"/>
                <a:ea typeface="Courier New"/>
                <a:cs typeface="Courier New"/>
                <a:sym typeface="Courier New"/>
              </a:rPr>
              <a:t>int</a:t>
            </a:r>
            <a:r>
              <a:rPr lang="en" sz="1150">
                <a:highlight>
                  <a:srgbClr val="FFFFFF"/>
                </a:highlight>
                <a:latin typeface="Verdana"/>
                <a:ea typeface="Verdana"/>
                <a:cs typeface="Verdana"/>
                <a:sym typeface="Verdana"/>
              </a:rPr>
              <a:t> variable (</a:t>
            </a:r>
            <a:r>
              <a:rPr lang="en" sz="1200">
                <a:solidFill>
                  <a:srgbClr val="DC143C"/>
                </a:solidFill>
                <a:highlight>
                  <a:srgbClr val="FFFFFF"/>
                </a:highlight>
                <a:latin typeface="Courier New"/>
                <a:ea typeface="Courier New"/>
                <a:cs typeface="Courier New"/>
                <a:sym typeface="Courier New"/>
              </a:rPr>
              <a:t>myAge</a:t>
            </a:r>
            <a:r>
              <a:rPr lang="en" sz="1150">
                <a:highlight>
                  <a:srgbClr val="FFFFFF"/>
                </a:highlight>
                <a:latin typeface="Verdana"/>
                <a:ea typeface="Verdana"/>
                <a:cs typeface="Verdana"/>
                <a:sym typeface="Verdana"/>
              </a:rPr>
              <a:t>). Note that the type of the pointer has to match the type of the variable you're working with.</a:t>
            </a:r>
            <a:endParaRPr sz="1150">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Use the </a:t>
            </a:r>
            <a:r>
              <a:rPr lang="en" sz="1200">
                <a:solidFill>
                  <a:srgbClr val="DC143C"/>
                </a:solidFill>
                <a:highlight>
                  <a:srgbClr val="FFFFFF"/>
                </a:highlight>
                <a:latin typeface="Courier New"/>
                <a:ea typeface="Courier New"/>
                <a:cs typeface="Courier New"/>
                <a:sym typeface="Courier New"/>
              </a:rPr>
              <a:t>&amp;</a:t>
            </a:r>
            <a:r>
              <a:rPr lang="en" sz="1150">
                <a:highlight>
                  <a:srgbClr val="FFFFFF"/>
                </a:highlight>
                <a:latin typeface="Verdana"/>
                <a:ea typeface="Verdana"/>
                <a:cs typeface="Verdana"/>
                <a:sym typeface="Verdana"/>
              </a:rPr>
              <a:t> operator to store the memory address of the </a:t>
            </a:r>
            <a:r>
              <a:rPr lang="en" sz="1200">
                <a:solidFill>
                  <a:srgbClr val="DC143C"/>
                </a:solidFill>
                <a:highlight>
                  <a:srgbClr val="FFFFFF"/>
                </a:highlight>
                <a:latin typeface="Courier New"/>
                <a:ea typeface="Courier New"/>
                <a:cs typeface="Courier New"/>
                <a:sym typeface="Courier New"/>
              </a:rPr>
              <a:t>myAge</a:t>
            </a:r>
            <a:r>
              <a:rPr lang="en" sz="1150">
                <a:highlight>
                  <a:srgbClr val="FFFFFF"/>
                </a:highlight>
                <a:latin typeface="Verdana"/>
                <a:ea typeface="Verdana"/>
                <a:cs typeface="Verdana"/>
                <a:sym typeface="Verdana"/>
              </a:rPr>
              <a:t> variable, and assign it to the pointer.</a:t>
            </a:r>
            <a:endParaRPr sz="1150">
              <a:highlight>
                <a:srgbClr val="FFFFFF"/>
              </a:highlight>
              <a:latin typeface="Verdana"/>
              <a:ea typeface="Verdana"/>
              <a:cs typeface="Verdana"/>
              <a:sym typeface="Verdana"/>
            </a:endParaRPr>
          </a:p>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Now, </a:t>
            </a:r>
            <a:r>
              <a:rPr lang="en" sz="1200">
                <a:solidFill>
                  <a:srgbClr val="DC143C"/>
                </a:solidFill>
                <a:highlight>
                  <a:srgbClr val="FFFFFF"/>
                </a:highlight>
                <a:latin typeface="Courier New"/>
                <a:ea typeface="Courier New"/>
                <a:cs typeface="Courier New"/>
                <a:sym typeface="Courier New"/>
              </a:rPr>
              <a:t>ptr</a:t>
            </a:r>
            <a:r>
              <a:rPr lang="en" sz="1150">
                <a:highlight>
                  <a:srgbClr val="FFFFFF"/>
                </a:highlight>
                <a:latin typeface="Verdana"/>
                <a:ea typeface="Verdana"/>
                <a:cs typeface="Verdana"/>
                <a:sym typeface="Verdana"/>
              </a:rPr>
              <a:t> holds the value of </a:t>
            </a:r>
            <a:r>
              <a:rPr lang="en" sz="1200">
                <a:solidFill>
                  <a:srgbClr val="DC143C"/>
                </a:solidFill>
                <a:highlight>
                  <a:srgbClr val="FFFFFF"/>
                </a:highlight>
                <a:latin typeface="Courier New"/>
                <a:ea typeface="Courier New"/>
                <a:cs typeface="Courier New"/>
                <a:sym typeface="Courier New"/>
              </a:rPr>
              <a:t>myAge</a:t>
            </a:r>
            <a:r>
              <a:rPr lang="en" sz="1150">
                <a:highlight>
                  <a:srgbClr val="FFFFFF"/>
                </a:highlight>
                <a:latin typeface="Verdana"/>
                <a:ea typeface="Verdana"/>
                <a:cs typeface="Verdana"/>
                <a:sym typeface="Verdana"/>
              </a:rPr>
              <a:t>'s memory address</a:t>
            </a:r>
            <a:endParaRPr sz="1150">
              <a:highlight>
                <a:srgbClr val="FFFFFF"/>
              </a:highlight>
              <a:latin typeface="Verdana"/>
              <a:ea typeface="Verdana"/>
              <a:cs typeface="Verdana"/>
              <a:sym typeface="Verdana"/>
            </a:endParaRPr>
          </a:p>
          <a:p>
            <a:pPr indent="0" lvl="0" marL="0" rtl="0" algn="l">
              <a:spcBef>
                <a:spcPts val="140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7"/>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lnSpc>
                <a:spcPct val="115000"/>
              </a:lnSpc>
              <a:spcBef>
                <a:spcPts val="800"/>
              </a:spcBef>
              <a:spcAft>
                <a:spcPts val="0"/>
              </a:spcAft>
              <a:buClr>
                <a:schemeClr val="dk1"/>
              </a:buClr>
              <a:buSzPct val="45833"/>
              <a:buFont typeface="Arial"/>
              <a:buNone/>
            </a:pPr>
            <a:r>
              <a:rPr lang="en" sz="2400">
                <a:highlight>
                  <a:srgbClr val="FFFFFF"/>
                </a:highlight>
                <a:latin typeface="Arial"/>
                <a:ea typeface="Arial"/>
                <a:cs typeface="Arial"/>
                <a:sym typeface="Arial"/>
              </a:rPr>
              <a:t>Dereference</a:t>
            </a:r>
            <a:endParaRPr sz="2400">
              <a:highlight>
                <a:srgbClr val="FFFFFF"/>
              </a:highlight>
              <a:latin typeface="Arial"/>
              <a:ea typeface="Arial"/>
              <a:cs typeface="Arial"/>
              <a:sym typeface="Arial"/>
            </a:endParaRPr>
          </a:p>
          <a:p>
            <a:pPr indent="0" lvl="0" marL="0" rtl="0" algn="l">
              <a:spcBef>
                <a:spcPts val="800"/>
              </a:spcBef>
              <a:spcAft>
                <a:spcPts val="0"/>
              </a:spcAft>
              <a:buNone/>
            </a:pPr>
            <a:r>
              <a:t/>
            </a:r>
            <a:endParaRPr/>
          </a:p>
        </p:txBody>
      </p:sp>
      <p:sp>
        <p:nvSpPr>
          <p:cNvPr id="852" name="Google Shape;852;p117"/>
          <p:cNvSpPr txBox="1"/>
          <p:nvPr>
            <p:ph idx="1" type="body"/>
          </p:nvPr>
        </p:nvSpPr>
        <p:spPr>
          <a:xfrm>
            <a:off x="611500" y="1369219"/>
            <a:ext cx="38862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you can also get the value of the variable the pointer points to, by using the </a:t>
            </a:r>
            <a:r>
              <a:rPr lang="en" sz="1200">
                <a:solidFill>
                  <a:srgbClr val="DC143C"/>
                </a:solidFill>
                <a:highlight>
                  <a:srgbClr val="FFFFFF"/>
                </a:highlight>
                <a:latin typeface="Courier New"/>
                <a:ea typeface="Courier New"/>
                <a:cs typeface="Courier New"/>
                <a:sym typeface="Courier New"/>
              </a:rPr>
              <a:t>*</a:t>
            </a:r>
            <a:r>
              <a:rPr lang="en" sz="1150">
                <a:highlight>
                  <a:srgbClr val="FFFFFF"/>
                </a:highlight>
                <a:latin typeface="Verdana"/>
                <a:ea typeface="Verdana"/>
                <a:cs typeface="Verdana"/>
                <a:sym typeface="Verdana"/>
              </a:rPr>
              <a:t> operator (the dereference operator):</a:t>
            </a:r>
            <a:endParaRPr sz="1150">
              <a:highlight>
                <a:srgbClr val="FFFFFF"/>
              </a:highlight>
              <a:latin typeface="Verdana"/>
              <a:ea typeface="Verdana"/>
              <a:cs typeface="Verdana"/>
              <a:sym typeface="Verdana"/>
            </a:endParaRPr>
          </a:p>
          <a:p>
            <a:pPr indent="0" lvl="0" marL="0" rtl="0" algn="l">
              <a:spcBef>
                <a:spcPts val="1400"/>
              </a:spcBef>
              <a:spcAft>
                <a:spcPts val="0"/>
              </a:spcAft>
              <a:buNone/>
            </a:pPr>
            <a:r>
              <a:t/>
            </a:r>
            <a:endParaRPr/>
          </a:p>
        </p:txBody>
      </p:sp>
      <p:sp>
        <p:nvSpPr>
          <p:cNvPr id="853" name="Google Shape;853;p117"/>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sz="1150">
                <a:solidFill>
                  <a:srgbClr val="0000CD"/>
                </a:solidFill>
                <a:highlight>
                  <a:srgbClr val="FFFFFF"/>
                </a:highlight>
                <a:latin typeface="Courier New"/>
                <a:ea typeface="Courier New"/>
                <a:cs typeface="Courier New"/>
                <a:sym typeface="Courier New"/>
              </a:rPr>
              <a:t>int</a:t>
            </a:r>
            <a:r>
              <a:rPr lang="en" sz="1150">
                <a:highlight>
                  <a:srgbClr val="FFFFFF"/>
                </a:highlight>
                <a:latin typeface="Courier New"/>
                <a:ea typeface="Courier New"/>
                <a:cs typeface="Courier New"/>
                <a:sym typeface="Courier New"/>
              </a:rPr>
              <a:t> myAge = </a:t>
            </a:r>
            <a:r>
              <a:rPr lang="en" sz="1150">
                <a:solidFill>
                  <a:srgbClr val="FF0000"/>
                </a:solidFill>
                <a:highlight>
                  <a:srgbClr val="FFFFFF"/>
                </a:highlight>
                <a:latin typeface="Courier New"/>
                <a:ea typeface="Courier New"/>
                <a:cs typeface="Courier New"/>
                <a:sym typeface="Courier New"/>
              </a:rPr>
              <a:t>43</a:t>
            </a:r>
            <a:r>
              <a:rPr lang="en" sz="1150">
                <a:highlight>
                  <a:srgbClr val="FFFFFF"/>
                </a:highlight>
                <a:latin typeface="Courier New"/>
                <a:ea typeface="Courier New"/>
                <a:cs typeface="Courier New"/>
                <a:sym typeface="Courier New"/>
              </a:rPr>
              <a:t>;     </a:t>
            </a:r>
            <a:r>
              <a:rPr lang="en" sz="1150">
                <a:solidFill>
                  <a:srgbClr val="008000"/>
                </a:solidFill>
                <a:highlight>
                  <a:srgbClr val="FFFFFF"/>
                </a:highlight>
                <a:latin typeface="Courier New"/>
                <a:ea typeface="Courier New"/>
                <a:cs typeface="Courier New"/>
                <a:sym typeface="Courier New"/>
              </a:rPr>
              <a:t>// Variable declaration</a:t>
            </a:r>
            <a:endParaRPr sz="1150">
              <a:solidFill>
                <a:srgbClr val="008000"/>
              </a:solidFill>
              <a:highlight>
                <a:srgbClr val="FFFFFF"/>
              </a:highlight>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150">
                <a:solidFill>
                  <a:srgbClr val="0000CD"/>
                </a:solidFill>
                <a:highlight>
                  <a:srgbClr val="FFFFFF"/>
                </a:highlight>
                <a:latin typeface="Courier New"/>
                <a:ea typeface="Courier New"/>
                <a:cs typeface="Courier New"/>
                <a:sym typeface="Courier New"/>
              </a:rPr>
              <a:t>int</a:t>
            </a:r>
            <a:r>
              <a:rPr lang="en" sz="1150">
                <a:highlight>
                  <a:srgbClr val="FFFFFF"/>
                </a:highlight>
                <a:latin typeface="Courier New"/>
                <a:ea typeface="Courier New"/>
                <a:cs typeface="Courier New"/>
                <a:sym typeface="Courier New"/>
              </a:rPr>
              <a:t>* ptr = &amp;myAge;  </a:t>
            </a:r>
            <a:r>
              <a:rPr lang="en" sz="1150">
                <a:solidFill>
                  <a:srgbClr val="008000"/>
                </a:solidFill>
                <a:highlight>
                  <a:srgbClr val="FFFFFF"/>
                </a:highlight>
                <a:latin typeface="Courier New"/>
                <a:ea typeface="Courier New"/>
                <a:cs typeface="Courier New"/>
                <a:sym typeface="Courier New"/>
              </a:rPr>
              <a:t>// Pointer declaration</a:t>
            </a:r>
            <a:endParaRPr sz="1150">
              <a:solidFill>
                <a:srgbClr val="008000"/>
              </a:solidFill>
              <a:highlight>
                <a:srgbClr val="FFFFFF"/>
              </a:highlight>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Reference: Output the memory address of myAge with the pointer (0x7ffe5367e044)</a:t>
            </a:r>
            <a:endParaRPr sz="1150">
              <a:solidFill>
                <a:srgbClr val="008000"/>
              </a:solidFill>
              <a:highlight>
                <a:srgbClr val="FFFFFF"/>
              </a:highlight>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150">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"%p\n"</a:t>
            </a:r>
            <a:r>
              <a:rPr lang="en" sz="1150">
                <a:highlight>
                  <a:srgbClr val="FFFFFF"/>
                </a:highlight>
                <a:latin typeface="Courier New"/>
                <a:ea typeface="Courier New"/>
                <a:cs typeface="Courier New"/>
                <a:sym typeface="Courier New"/>
              </a:rPr>
              <a:t>, ptr);</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800"/>
              </a:spcBef>
              <a:spcAft>
                <a:spcPts val="0"/>
              </a:spcAft>
              <a:buClr>
                <a:schemeClr val="dk1"/>
              </a:buClr>
              <a:buSzPts val="1100"/>
              <a:buFont typeface="Arial"/>
              <a:buNone/>
            </a:pPr>
            <a:r>
              <a:rPr lang="en" sz="1150">
                <a:solidFill>
                  <a:srgbClr val="008000"/>
                </a:solidFill>
                <a:highlight>
                  <a:srgbClr val="FFFFFF"/>
                </a:highlight>
                <a:latin typeface="Courier New"/>
                <a:ea typeface="Courier New"/>
                <a:cs typeface="Courier New"/>
                <a:sym typeface="Courier New"/>
              </a:rPr>
              <a:t>// Dereference: Output the value of myAge with the pointer (43)</a:t>
            </a:r>
            <a:endParaRPr sz="1150">
              <a:solidFill>
                <a:srgbClr val="008000"/>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printf(</a:t>
            </a:r>
            <a:r>
              <a:rPr lang="en" sz="1150">
                <a:solidFill>
                  <a:srgbClr val="A52A2A"/>
                </a:solidFill>
                <a:highlight>
                  <a:srgbClr val="FFFFFF"/>
                </a:highlight>
                <a:latin typeface="Courier New"/>
                <a:ea typeface="Courier New"/>
                <a:cs typeface="Courier New"/>
                <a:sym typeface="Courier New"/>
              </a:rPr>
              <a:t>"%d\n"</a:t>
            </a:r>
            <a:r>
              <a:rPr lang="en" sz="1150">
                <a:highlight>
                  <a:srgbClr val="FFFFFF"/>
                </a:highlight>
                <a:latin typeface="Courier New"/>
                <a:ea typeface="Courier New"/>
                <a:cs typeface="Courier New"/>
                <a:sym typeface="Courier New"/>
              </a:rPr>
              <a:t>, *ptr);</a:t>
            </a:r>
            <a:endParaRPr sz="1150">
              <a:highlight>
                <a:srgbClr val="FFFFFF"/>
              </a:highlight>
              <a:latin typeface="Verdana"/>
              <a:ea typeface="Verdana"/>
              <a:cs typeface="Verdana"/>
              <a:sym typeface="Verdana"/>
            </a:endParaRPr>
          </a:p>
        </p:txBody>
      </p:sp>
      <p:sp>
        <p:nvSpPr>
          <p:cNvPr id="854" name="Google Shape;854;p117"/>
          <p:cNvSpPr txBox="1"/>
          <p:nvPr/>
        </p:nvSpPr>
        <p:spPr>
          <a:xfrm>
            <a:off x="537250" y="3399650"/>
            <a:ext cx="4034700" cy="192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Clr>
                <a:schemeClr val="dk1"/>
              </a:buClr>
              <a:buSzPts val="1100"/>
              <a:buFont typeface="Arial"/>
              <a:buNone/>
            </a:pPr>
            <a:r>
              <a:rPr lang="en" sz="1150">
                <a:solidFill>
                  <a:schemeClr val="dk1"/>
                </a:solidFill>
                <a:latin typeface="Verdana"/>
                <a:ea typeface="Verdana"/>
                <a:cs typeface="Verdana"/>
                <a:sym typeface="Verdana"/>
              </a:rPr>
              <a:t>Note that the </a:t>
            </a:r>
            <a:r>
              <a:rPr lang="en" sz="1200">
                <a:solidFill>
                  <a:srgbClr val="DC143C"/>
                </a:solidFill>
                <a:latin typeface="Courier New"/>
                <a:ea typeface="Courier New"/>
                <a:cs typeface="Courier New"/>
                <a:sym typeface="Courier New"/>
              </a:rPr>
              <a:t>*</a:t>
            </a:r>
            <a:r>
              <a:rPr lang="en" sz="1150">
                <a:solidFill>
                  <a:schemeClr val="dk1"/>
                </a:solidFill>
                <a:latin typeface="Verdana"/>
                <a:ea typeface="Verdana"/>
                <a:cs typeface="Verdana"/>
                <a:sym typeface="Verdana"/>
              </a:rPr>
              <a:t> sign can be confusing here, as it does two different things in our code:</a:t>
            </a:r>
            <a:endParaRPr sz="1150">
              <a:solidFill>
                <a:schemeClr val="dk1"/>
              </a:solidFill>
              <a:latin typeface="Verdana"/>
              <a:ea typeface="Verdana"/>
              <a:cs typeface="Verdana"/>
              <a:sym typeface="Verdana"/>
            </a:endParaRPr>
          </a:p>
          <a:p>
            <a:pPr indent="-301625" lvl="0" marL="457200" rtl="0" algn="l">
              <a:lnSpc>
                <a:spcPct val="115000"/>
              </a:lnSpc>
              <a:spcBef>
                <a:spcPts val="1100"/>
              </a:spcBef>
              <a:spcAft>
                <a:spcPts val="0"/>
              </a:spcAft>
              <a:buClr>
                <a:schemeClr val="dk1"/>
              </a:buClr>
              <a:buSzPts val="1150"/>
              <a:buFont typeface="Verdana"/>
              <a:buChar char="●"/>
            </a:pPr>
            <a:r>
              <a:rPr lang="en" sz="1150">
                <a:solidFill>
                  <a:schemeClr val="dk1"/>
                </a:solidFill>
                <a:latin typeface="Verdana"/>
                <a:ea typeface="Verdana"/>
                <a:cs typeface="Verdana"/>
                <a:sym typeface="Verdana"/>
              </a:rPr>
              <a:t>When used in declaration (</a:t>
            </a:r>
            <a:r>
              <a:rPr lang="en" sz="1200">
                <a:solidFill>
                  <a:srgbClr val="DC143C"/>
                </a:solidFill>
                <a:latin typeface="Courier New"/>
                <a:ea typeface="Courier New"/>
                <a:cs typeface="Courier New"/>
                <a:sym typeface="Courier New"/>
              </a:rPr>
              <a:t>int* ptr</a:t>
            </a:r>
            <a:r>
              <a:rPr lang="en" sz="1150">
                <a:solidFill>
                  <a:schemeClr val="dk1"/>
                </a:solidFill>
                <a:latin typeface="Verdana"/>
                <a:ea typeface="Verdana"/>
                <a:cs typeface="Verdana"/>
                <a:sym typeface="Verdana"/>
              </a:rPr>
              <a:t>), it creates a pointer variable.</a:t>
            </a:r>
            <a:endParaRPr sz="1150">
              <a:solidFill>
                <a:schemeClr val="dk1"/>
              </a:solidFill>
              <a:latin typeface="Verdana"/>
              <a:ea typeface="Verdana"/>
              <a:cs typeface="Verdana"/>
              <a:sym typeface="Verdana"/>
            </a:endParaRPr>
          </a:p>
          <a:p>
            <a:pPr indent="-301625" lvl="0" marL="457200" rtl="0" algn="l">
              <a:lnSpc>
                <a:spcPct val="115000"/>
              </a:lnSpc>
              <a:spcBef>
                <a:spcPts val="0"/>
              </a:spcBef>
              <a:spcAft>
                <a:spcPts val="0"/>
              </a:spcAft>
              <a:buClr>
                <a:schemeClr val="dk1"/>
              </a:buClr>
              <a:buSzPts val="1150"/>
              <a:buFont typeface="Verdana"/>
              <a:buChar char="●"/>
            </a:pPr>
            <a:r>
              <a:rPr lang="en" sz="1150">
                <a:solidFill>
                  <a:schemeClr val="dk1"/>
                </a:solidFill>
                <a:latin typeface="Verdana"/>
                <a:ea typeface="Verdana"/>
                <a:cs typeface="Verdana"/>
                <a:sym typeface="Verdana"/>
              </a:rPr>
              <a:t>When not used in declaration, it act as a dereference operator</a:t>
            </a:r>
            <a:endParaRPr sz="1150">
              <a:solidFill>
                <a:schemeClr val="dk1"/>
              </a:solidFill>
              <a:latin typeface="Verdana"/>
              <a:ea typeface="Verdana"/>
              <a:cs typeface="Verdana"/>
              <a:sym typeface="Verdana"/>
            </a:endParaRPr>
          </a:p>
          <a:p>
            <a:pPr indent="0" lvl="0" marL="0" rtl="0" algn="l">
              <a:spcBef>
                <a:spcPts val="1100"/>
              </a:spcBef>
              <a:spcAft>
                <a:spcPts val="0"/>
              </a:spcAft>
              <a:buNone/>
            </a:pPr>
            <a:r>
              <a:t/>
            </a:r>
            <a:endParaRPr>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860" name="Google Shape;860;p11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861" name="Google Shape;861;p118"/>
          <p:cNvPicPr preferRelativeResize="0"/>
          <p:nvPr/>
        </p:nvPicPr>
        <p:blipFill>
          <a:blip r:embed="rId3">
            <a:alphaModFix/>
          </a:blip>
          <a:stretch>
            <a:fillRect/>
          </a:stretch>
        </p:blipFill>
        <p:spPr>
          <a:xfrm>
            <a:off x="628650" y="1369225"/>
            <a:ext cx="7835226" cy="31841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1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867" name="Google Shape;867;p119"/>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Create a pointer variable called ptr, that points to the </a:t>
            </a:r>
            <a:r>
              <a:rPr lang="en" sz="1200">
                <a:highlight>
                  <a:srgbClr val="FFFFFF"/>
                </a:highlight>
                <a:latin typeface="Courier New"/>
                <a:ea typeface="Courier New"/>
                <a:cs typeface="Courier New"/>
                <a:sym typeface="Courier New"/>
              </a:rPr>
              <a:t>int</a:t>
            </a:r>
            <a:r>
              <a:rPr lang="en" sz="1150">
                <a:highlight>
                  <a:srgbClr val="FFFFFF"/>
                </a:highlight>
                <a:latin typeface="Verdana"/>
                <a:ea typeface="Verdana"/>
                <a:cs typeface="Verdana"/>
                <a:sym typeface="Verdana"/>
              </a:rPr>
              <a:t> variable myAge:</a:t>
            </a:r>
            <a:endParaRPr sz="1150">
              <a:highlight>
                <a:srgbClr val="FFFFFF"/>
              </a:highlight>
              <a:latin typeface="Verdana"/>
              <a:ea typeface="Verdana"/>
              <a:cs typeface="Verdana"/>
              <a:sym typeface="Verdana"/>
            </a:endParaRPr>
          </a:p>
          <a:p>
            <a:pPr indent="0" lvl="0" marL="0" rtl="0" algn="l">
              <a:spcBef>
                <a:spcPts val="1400"/>
              </a:spcBef>
              <a:spcAft>
                <a:spcPts val="0"/>
              </a:spcAft>
              <a:buNone/>
            </a:pPr>
            <a:r>
              <a:rPr lang="en" sz="1350">
                <a:highlight>
                  <a:srgbClr val="E7E9EB"/>
                </a:highlight>
                <a:latin typeface="Courier New"/>
                <a:ea typeface="Courier New"/>
                <a:cs typeface="Courier New"/>
                <a:sym typeface="Courier New"/>
              </a:rPr>
              <a:t>int myAge = 43;</a:t>
            </a:r>
            <a:endParaRPr sz="1350">
              <a:highlight>
                <a:srgbClr val="E7E9EB"/>
              </a:highlight>
              <a:latin typeface="Courier New"/>
              <a:ea typeface="Courier New"/>
              <a:cs typeface="Courier New"/>
              <a:sym typeface="Courier New"/>
            </a:endParaRPr>
          </a:p>
          <a:p>
            <a:pPr indent="0" lvl="0" marL="292100" marR="292100" rtl="0" algn="l">
              <a:lnSpc>
                <a:spcPct val="170000"/>
              </a:lnSpc>
              <a:spcBef>
                <a:spcPts val="0"/>
              </a:spcBef>
              <a:spcAft>
                <a:spcPts val="0"/>
              </a:spcAft>
              <a:buClr>
                <a:schemeClr val="dk1"/>
              </a:buClr>
              <a:buSzPts val="1100"/>
              <a:buFont typeface="Arial"/>
              <a:buNone/>
            </a:pPr>
            <a:r>
              <a:rPr lang="en" sz="1350">
                <a:highlight>
                  <a:srgbClr val="E7E9EB"/>
                </a:highlight>
                <a:latin typeface="Courier New"/>
                <a:ea typeface="Courier New"/>
                <a:cs typeface="Courier New"/>
                <a:sym typeface="Courier New"/>
              </a:rPr>
              <a:t> = &amp;myAge;</a:t>
            </a:r>
            <a:endParaRPr sz="1350">
              <a:highlight>
                <a:srgbClr val="E7E9EB"/>
              </a:highlight>
              <a:latin typeface="Courier New"/>
              <a:ea typeface="Courier New"/>
              <a:cs typeface="Courier New"/>
              <a:sym typeface="Courier New"/>
            </a:endParaRPr>
          </a:p>
          <a:p>
            <a:pPr indent="0" lvl="0" marL="0" rtl="0" algn="l">
              <a:spcBef>
                <a:spcPts val="800"/>
              </a:spcBef>
              <a:spcAft>
                <a:spcPts val="0"/>
              </a:spcAft>
              <a:buNone/>
            </a:pPr>
            <a:r>
              <a:t/>
            </a:r>
            <a:endParaRPr/>
          </a:p>
        </p:txBody>
      </p:sp>
      <p:sp>
        <p:nvSpPr>
          <p:cNvPr id="868" name="Google Shape;868;p119"/>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lnSpc>
                <a:spcPct val="115000"/>
              </a:lnSpc>
              <a:spcBef>
                <a:spcPts val="1400"/>
              </a:spcBef>
              <a:spcAft>
                <a:spcPts val="0"/>
              </a:spcAft>
              <a:buClr>
                <a:schemeClr val="dk1"/>
              </a:buClr>
              <a:buSzPts val="1100"/>
              <a:buFont typeface="Arial"/>
              <a:buNone/>
            </a:pPr>
            <a:r>
              <a:rPr lang="en" sz="1150">
                <a:highlight>
                  <a:srgbClr val="FFFFFF"/>
                </a:highlight>
                <a:latin typeface="Verdana"/>
                <a:ea typeface="Verdana"/>
                <a:cs typeface="Verdana"/>
                <a:sym typeface="Verdana"/>
              </a:rPr>
              <a:t>Create a pointer variable called ptr, that points to the </a:t>
            </a:r>
            <a:r>
              <a:rPr lang="en" sz="1200">
                <a:highlight>
                  <a:srgbClr val="FFFFFF"/>
                </a:highlight>
                <a:latin typeface="Courier New"/>
                <a:ea typeface="Courier New"/>
                <a:cs typeface="Courier New"/>
                <a:sym typeface="Courier New"/>
              </a:rPr>
              <a:t>int</a:t>
            </a:r>
            <a:r>
              <a:rPr lang="en" sz="1150">
                <a:highlight>
                  <a:srgbClr val="FFFFFF"/>
                </a:highlight>
                <a:latin typeface="Verdana"/>
                <a:ea typeface="Verdana"/>
                <a:cs typeface="Verdana"/>
                <a:sym typeface="Verdana"/>
              </a:rPr>
              <a:t> variable myAge:</a:t>
            </a:r>
            <a:endParaRPr sz="1150">
              <a:highlight>
                <a:srgbClr val="FFFFFF"/>
              </a:highlight>
              <a:latin typeface="Verdana"/>
              <a:ea typeface="Verdana"/>
              <a:cs typeface="Verdana"/>
              <a:sym typeface="Verdana"/>
            </a:endParaRPr>
          </a:p>
          <a:p>
            <a:pPr indent="0" lvl="0" marL="0" rtl="0" algn="l">
              <a:spcBef>
                <a:spcPts val="1400"/>
              </a:spcBef>
              <a:spcAft>
                <a:spcPts val="0"/>
              </a:spcAft>
              <a:buClr>
                <a:schemeClr val="dk1"/>
              </a:buClr>
              <a:buSzPts val="1100"/>
              <a:buFont typeface="Arial"/>
              <a:buNone/>
            </a:pPr>
            <a:r>
              <a:rPr lang="en" sz="1350">
                <a:highlight>
                  <a:srgbClr val="E7E9EB"/>
                </a:highlight>
                <a:latin typeface="Courier New"/>
                <a:ea typeface="Courier New"/>
                <a:cs typeface="Courier New"/>
                <a:sym typeface="Courier New"/>
              </a:rPr>
              <a:t>int myAge = 43;</a:t>
            </a:r>
            <a:endParaRPr sz="1350">
              <a:highlight>
                <a:srgbClr val="E7E9EB"/>
              </a:highlight>
              <a:latin typeface="Courier New"/>
              <a:ea typeface="Courier New"/>
              <a:cs typeface="Courier New"/>
              <a:sym typeface="Courier New"/>
            </a:endParaRPr>
          </a:p>
          <a:p>
            <a:pPr indent="0" lvl="0" marL="0" marR="292100" rtl="0" algn="l">
              <a:lnSpc>
                <a:spcPct val="170000"/>
              </a:lnSpc>
              <a:spcBef>
                <a:spcPts val="0"/>
              </a:spcBef>
              <a:spcAft>
                <a:spcPts val="0"/>
              </a:spcAft>
              <a:buClr>
                <a:schemeClr val="dk1"/>
              </a:buClr>
              <a:buSzPts val="1100"/>
              <a:buFont typeface="Arial"/>
              <a:buNone/>
            </a:pPr>
            <a:r>
              <a:rPr lang="en" sz="1350">
                <a:highlight>
                  <a:srgbClr val="E7E9EB"/>
                </a:highlight>
                <a:latin typeface="Courier New"/>
                <a:ea typeface="Courier New"/>
                <a:cs typeface="Courier New"/>
                <a:sym typeface="Courier New"/>
              </a:rPr>
              <a:t>int* ptr = &amp;myAge;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20"/>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lnSpc>
                <a:spcPct val="125000"/>
              </a:lnSpc>
              <a:spcBef>
                <a:spcPts val="0"/>
              </a:spcBef>
              <a:spcAft>
                <a:spcPts val="0"/>
              </a:spcAft>
              <a:buClr>
                <a:schemeClr val="dk1"/>
              </a:buClr>
              <a:buSzPct val="52380"/>
              <a:buFont typeface="Arial"/>
              <a:buNone/>
            </a:pPr>
            <a:r>
              <a:rPr lang="en" sz="2100">
                <a:solidFill>
                  <a:srgbClr val="303030"/>
                </a:solidFill>
                <a:latin typeface="Arial"/>
                <a:ea typeface="Arial"/>
                <a:cs typeface="Arial"/>
                <a:sym typeface="Arial"/>
              </a:rPr>
              <a:t>C - Pointer arithmetic</a:t>
            </a:r>
            <a:endParaRPr sz="2100">
              <a:solidFill>
                <a:srgbClr val="303030"/>
              </a:solidFill>
              <a:latin typeface="Arial"/>
              <a:ea typeface="Arial"/>
              <a:cs typeface="Arial"/>
              <a:sym typeface="Arial"/>
            </a:endParaRPr>
          </a:p>
          <a:p>
            <a:pPr indent="0" lvl="0" marL="0" rtl="0" algn="l">
              <a:lnSpc>
                <a:spcPct val="115000"/>
              </a:lnSpc>
              <a:spcBef>
                <a:spcPts val="0"/>
              </a:spcBef>
              <a:spcAft>
                <a:spcPts val="0"/>
              </a:spcAft>
              <a:buClr>
                <a:schemeClr val="dk1"/>
              </a:buClr>
              <a:buSzPct val="1000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874" name="Google Shape;874;p120"/>
          <p:cNvSpPr txBox="1"/>
          <p:nvPr>
            <p:ph idx="1" type="body"/>
          </p:nvPr>
        </p:nvSpPr>
        <p:spPr>
          <a:xfrm>
            <a:off x="628650" y="1369219"/>
            <a:ext cx="3886200" cy="3263400"/>
          </a:xfrm>
          <a:prstGeom prst="rect">
            <a:avLst/>
          </a:prstGeom>
        </p:spPr>
        <p:txBody>
          <a:bodyPr anchorCtr="0" anchor="t" bIns="34275" lIns="68575" spcFirstLastPara="1" rIns="68575" wrap="square" tIns="34275">
            <a:normAutofit fontScale="77500"/>
          </a:bodyPr>
          <a:lstStyle/>
          <a:p>
            <a:pPr indent="0" lvl="0" marL="0" rtl="0" algn="l">
              <a:spcBef>
                <a:spcPts val="800"/>
              </a:spcBef>
              <a:spcAft>
                <a:spcPts val="0"/>
              </a:spcAft>
              <a:buNone/>
            </a:pPr>
            <a:r>
              <a:rPr lang="en" sz="1200">
                <a:highlight>
                  <a:srgbClr val="FFFFFF"/>
                </a:highlight>
                <a:latin typeface="Nunito"/>
                <a:ea typeface="Nunito"/>
                <a:cs typeface="Nunito"/>
                <a:sym typeface="Nunito"/>
              </a:rPr>
              <a:t> you can perform arithmetic operations on a pointer just as you can on a numeric value. There are four arithmetic operators that can be used on pointers: ++, --, +, and -</a:t>
            </a:r>
            <a:br>
              <a:rPr lang="en" sz="1200">
                <a:highlight>
                  <a:srgbClr val="FFFFFF"/>
                </a:highlight>
                <a:latin typeface="Nunito"/>
                <a:ea typeface="Nunito"/>
                <a:cs typeface="Nunito"/>
                <a:sym typeface="Nunito"/>
              </a:rPr>
            </a:br>
            <a:br>
              <a:rPr lang="en" sz="1200">
                <a:highlight>
                  <a:srgbClr val="FFFFFF"/>
                </a:highlight>
                <a:latin typeface="Nunito"/>
                <a:ea typeface="Nunito"/>
                <a:cs typeface="Nunito"/>
                <a:sym typeface="Nunito"/>
              </a:rPr>
            </a:br>
            <a:r>
              <a:rPr lang="en" sz="1200">
                <a:latin typeface="Nunito"/>
                <a:ea typeface="Nunito"/>
                <a:cs typeface="Nunito"/>
                <a:sym typeface="Nunito"/>
              </a:rPr>
              <a:t>To understand pointer arithmetic, let us consider that ptr is an integer pointer which points to the </a:t>
            </a:r>
            <a:r>
              <a:rPr lang="en" sz="1200">
                <a:highlight>
                  <a:srgbClr val="FFFF00"/>
                </a:highlight>
                <a:latin typeface="Nunito"/>
                <a:ea typeface="Nunito"/>
                <a:cs typeface="Nunito"/>
                <a:sym typeface="Nunito"/>
              </a:rPr>
              <a:t>address 1000. </a:t>
            </a:r>
            <a:r>
              <a:rPr lang="en" sz="1200">
                <a:latin typeface="Nunito"/>
                <a:ea typeface="Nunito"/>
                <a:cs typeface="Nunito"/>
                <a:sym typeface="Nunito"/>
              </a:rPr>
              <a:t>Assuming 32-bit integers, let us perform the following arithmetic operation on the pointer −</a:t>
            </a:r>
            <a:endParaRPr sz="1200">
              <a:latin typeface="Nunito"/>
              <a:ea typeface="Nunito"/>
              <a:cs typeface="Nunito"/>
              <a:sym typeface="Nunito"/>
            </a:endParaRPr>
          </a:p>
          <a:p>
            <a:pPr indent="0" lvl="0" marL="0" rtl="0" algn="l">
              <a:spcBef>
                <a:spcPts val="800"/>
              </a:spcBef>
              <a:spcAft>
                <a:spcPts val="0"/>
              </a:spcAft>
              <a:buNone/>
            </a:pPr>
            <a:r>
              <a:rPr lang="en" sz="1150">
                <a:highlight>
                  <a:srgbClr val="FFFF00"/>
                </a:highlight>
                <a:latin typeface="Arial"/>
                <a:ea typeface="Arial"/>
                <a:cs typeface="Arial"/>
                <a:sym typeface="Arial"/>
              </a:rPr>
              <a:t>ptr++</a:t>
            </a:r>
            <a:endParaRPr sz="1150">
              <a:highlight>
                <a:srgbClr val="FFFF00"/>
              </a:highlight>
              <a:latin typeface="Arial"/>
              <a:ea typeface="Arial"/>
              <a:cs typeface="Arial"/>
              <a:sym typeface="Arial"/>
            </a:endParaRPr>
          </a:p>
          <a:p>
            <a:pPr indent="0" lvl="0" marL="139700" marR="139700" rtl="0" algn="l">
              <a:lnSpc>
                <a:spcPct val="115000"/>
              </a:lnSpc>
              <a:spcBef>
                <a:spcPts val="0"/>
              </a:spcBef>
              <a:spcAft>
                <a:spcPts val="0"/>
              </a:spcAft>
              <a:buClr>
                <a:schemeClr val="dk1"/>
              </a:buClr>
              <a:buSzPct val="95652"/>
              <a:buFont typeface="Arial"/>
              <a:buNone/>
            </a:pPr>
            <a:r>
              <a:t/>
            </a:r>
            <a:endParaRPr sz="1150">
              <a:highlight>
                <a:srgbClr val="EEEEEE"/>
              </a:highlight>
              <a:latin typeface="Arial"/>
              <a:ea typeface="Arial"/>
              <a:cs typeface="Arial"/>
              <a:sym typeface="Arial"/>
            </a:endParaRPr>
          </a:p>
          <a:p>
            <a:pPr indent="0" lvl="0" marL="0" rtl="0" algn="just">
              <a:lnSpc>
                <a:spcPct val="160000"/>
              </a:lnSpc>
              <a:spcBef>
                <a:spcPts val="600"/>
              </a:spcBef>
              <a:spcAft>
                <a:spcPts val="0"/>
              </a:spcAft>
              <a:buClr>
                <a:schemeClr val="dk1"/>
              </a:buClr>
              <a:buSzPct val="91666"/>
              <a:buFont typeface="Arial"/>
              <a:buNone/>
            </a:pPr>
            <a:r>
              <a:rPr lang="en" sz="1200">
                <a:latin typeface="Nunito"/>
                <a:ea typeface="Nunito"/>
                <a:cs typeface="Nunito"/>
                <a:sym typeface="Nunito"/>
              </a:rPr>
              <a:t>After the above operation, the </a:t>
            </a:r>
            <a:r>
              <a:rPr lang="en" sz="1200">
                <a:highlight>
                  <a:srgbClr val="FFFF00"/>
                </a:highlight>
                <a:latin typeface="Nunito"/>
                <a:ea typeface="Nunito"/>
                <a:cs typeface="Nunito"/>
                <a:sym typeface="Nunito"/>
              </a:rPr>
              <a:t>ptr will point to the location 1004 </a:t>
            </a:r>
            <a:r>
              <a:rPr lang="en" sz="1200">
                <a:latin typeface="Nunito"/>
                <a:ea typeface="Nunito"/>
                <a:cs typeface="Nunito"/>
                <a:sym typeface="Nunito"/>
              </a:rPr>
              <a:t>because each time ptr is incremented, it will point to the next integer location which is </a:t>
            </a:r>
            <a:r>
              <a:rPr lang="en" sz="1200">
                <a:highlight>
                  <a:srgbClr val="FFFF00"/>
                </a:highlight>
                <a:latin typeface="Nunito"/>
                <a:ea typeface="Nunito"/>
                <a:cs typeface="Nunito"/>
                <a:sym typeface="Nunito"/>
              </a:rPr>
              <a:t>4 bytes next to</a:t>
            </a:r>
            <a:r>
              <a:rPr lang="en" sz="1200">
                <a:latin typeface="Nunito"/>
                <a:ea typeface="Nunito"/>
                <a:cs typeface="Nunito"/>
                <a:sym typeface="Nunito"/>
              </a:rPr>
              <a:t> the current location. This operation will move the pointer to the next memory location without impacting the actual value at the memory location. If ptr points to a</a:t>
            </a:r>
            <a:r>
              <a:rPr lang="en" sz="1200">
                <a:highlight>
                  <a:srgbClr val="FFFF00"/>
                </a:highlight>
                <a:latin typeface="Nunito"/>
                <a:ea typeface="Nunito"/>
                <a:cs typeface="Nunito"/>
                <a:sym typeface="Nunito"/>
              </a:rPr>
              <a:t> character whose address is 1000</a:t>
            </a:r>
            <a:r>
              <a:rPr lang="en" sz="1200">
                <a:latin typeface="Nunito"/>
                <a:ea typeface="Nunito"/>
                <a:cs typeface="Nunito"/>
                <a:sym typeface="Nunito"/>
              </a:rPr>
              <a:t>, then the above operation will point to the l</a:t>
            </a:r>
            <a:r>
              <a:rPr lang="en" sz="1200">
                <a:highlight>
                  <a:srgbClr val="FFFF00"/>
                </a:highlight>
                <a:latin typeface="Nunito"/>
                <a:ea typeface="Nunito"/>
                <a:cs typeface="Nunito"/>
                <a:sym typeface="Nunito"/>
              </a:rPr>
              <a:t>ocation 1001 </a:t>
            </a:r>
            <a:r>
              <a:rPr lang="en" sz="1200">
                <a:latin typeface="Nunito"/>
                <a:ea typeface="Nunito"/>
                <a:cs typeface="Nunito"/>
                <a:sym typeface="Nunito"/>
              </a:rPr>
              <a:t>because the next character will be available at 1001.</a:t>
            </a:r>
            <a:endParaRPr sz="1200">
              <a:latin typeface="Nunito"/>
              <a:ea typeface="Nunito"/>
              <a:cs typeface="Nunito"/>
              <a:sym typeface="Nunito"/>
            </a:endParaRPr>
          </a:p>
          <a:p>
            <a:pPr indent="0" lvl="0" marL="0" rtl="0" algn="l">
              <a:spcBef>
                <a:spcPts val="800"/>
              </a:spcBef>
              <a:spcAft>
                <a:spcPts val="0"/>
              </a:spcAft>
              <a:buNone/>
            </a:pPr>
            <a:r>
              <a:t/>
            </a:r>
            <a:endParaRPr sz="1200">
              <a:highlight>
                <a:srgbClr val="FFFFFF"/>
              </a:highlight>
              <a:latin typeface="Nunito"/>
              <a:ea typeface="Nunito"/>
              <a:cs typeface="Nunito"/>
              <a:sym typeface="Nunito"/>
            </a:endParaRPr>
          </a:p>
        </p:txBody>
      </p:sp>
      <p:sp>
        <p:nvSpPr>
          <p:cNvPr id="875" name="Google Shape;875;p120"/>
          <p:cNvSpPr txBox="1"/>
          <p:nvPr>
            <p:ph idx="2" type="body"/>
          </p:nvPr>
        </p:nvSpPr>
        <p:spPr>
          <a:xfrm>
            <a:off x="4629150" y="1369219"/>
            <a:ext cx="3886200" cy="3263400"/>
          </a:xfrm>
          <a:prstGeom prst="rect">
            <a:avLst/>
          </a:prstGeom>
        </p:spPr>
        <p:txBody>
          <a:bodyPr anchorCtr="0" anchor="t" bIns="34275" lIns="68575" spcFirstLastPara="1" rIns="68575" wrap="square" tIns="34275">
            <a:noAutofit/>
          </a:bodyPr>
          <a:lstStyle/>
          <a:p>
            <a:pPr indent="0" lvl="0" marL="0" rtl="0" algn="l">
              <a:lnSpc>
                <a:spcPct val="80000"/>
              </a:lnSpc>
              <a:spcBef>
                <a:spcPts val="800"/>
              </a:spcBef>
              <a:spcAft>
                <a:spcPts val="0"/>
              </a:spcAft>
              <a:buSzPts val="275"/>
              <a:buNone/>
            </a:pPr>
            <a:r>
              <a:rPr lang="en" sz="687">
                <a:solidFill>
                  <a:srgbClr val="880000"/>
                </a:solidFill>
                <a:highlight>
                  <a:srgbClr val="EEEEEE"/>
                </a:highlight>
                <a:latin typeface="Arial"/>
                <a:ea typeface="Arial"/>
                <a:cs typeface="Arial"/>
                <a:sym typeface="Arial"/>
              </a:rPr>
              <a:t>#include</a:t>
            </a:r>
            <a:r>
              <a:rPr lang="en" sz="687">
                <a:highlight>
                  <a:srgbClr val="EEEEEE"/>
                </a:highlight>
                <a:latin typeface="Arial"/>
                <a:ea typeface="Arial"/>
                <a:cs typeface="Arial"/>
                <a:sym typeface="Arial"/>
              </a:rPr>
              <a:t> </a:t>
            </a:r>
            <a:r>
              <a:rPr lang="en" sz="687">
                <a:solidFill>
                  <a:srgbClr val="008800"/>
                </a:solidFill>
                <a:highlight>
                  <a:srgbClr val="EEEEEE"/>
                </a:highlight>
                <a:latin typeface="Arial"/>
                <a:ea typeface="Arial"/>
                <a:cs typeface="Arial"/>
                <a:sym typeface="Arial"/>
              </a:rPr>
              <a:t>&lt;stdio.h&gt;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solidFill>
                  <a:srgbClr val="000088"/>
                </a:solidFill>
                <a:highlight>
                  <a:srgbClr val="EEEEEE"/>
                </a:highlight>
                <a:latin typeface="Arial"/>
                <a:ea typeface="Arial"/>
                <a:cs typeface="Arial"/>
                <a:sym typeface="Arial"/>
              </a:rPr>
              <a:t>const</a:t>
            </a: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int</a:t>
            </a:r>
            <a:r>
              <a:rPr lang="en" sz="687">
                <a:highlight>
                  <a:srgbClr val="EEEEEE"/>
                </a:highlight>
                <a:latin typeface="Arial"/>
                <a:ea typeface="Arial"/>
                <a:cs typeface="Arial"/>
                <a:sym typeface="Arial"/>
              </a:rPr>
              <a:t> MAX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006666"/>
                </a:solidFill>
                <a:highlight>
                  <a:srgbClr val="EEEEEE"/>
                </a:highlight>
                <a:latin typeface="Arial"/>
                <a:ea typeface="Arial"/>
                <a:cs typeface="Arial"/>
                <a:sym typeface="Arial"/>
              </a:rPr>
              <a:t>3</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solidFill>
                  <a:srgbClr val="000088"/>
                </a:solidFill>
                <a:highlight>
                  <a:srgbClr val="EEEEEE"/>
                </a:highlight>
                <a:latin typeface="Arial"/>
                <a:ea typeface="Arial"/>
                <a:cs typeface="Arial"/>
                <a:sym typeface="Arial"/>
              </a:rPr>
              <a:t>int</a:t>
            </a:r>
            <a:r>
              <a:rPr lang="en" sz="687">
                <a:highlight>
                  <a:srgbClr val="EEEEEE"/>
                </a:highlight>
                <a:latin typeface="Arial"/>
                <a:ea typeface="Arial"/>
                <a:cs typeface="Arial"/>
                <a:sym typeface="Arial"/>
              </a:rPr>
              <a:t> main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int</a:t>
            </a: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var</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solidFill>
                  <a:srgbClr val="006666"/>
                </a:solidFill>
                <a:highlight>
                  <a:srgbClr val="EEEEEE"/>
                </a:highlight>
                <a:latin typeface="Arial"/>
                <a:ea typeface="Arial"/>
                <a:cs typeface="Arial"/>
                <a:sym typeface="Arial"/>
              </a:rPr>
              <a:t>10</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006666"/>
                </a:solidFill>
                <a:highlight>
                  <a:srgbClr val="EEEEEE"/>
                </a:highlight>
                <a:latin typeface="Arial"/>
                <a:ea typeface="Arial"/>
                <a:cs typeface="Arial"/>
                <a:sym typeface="Arial"/>
              </a:rPr>
              <a:t>100</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006666"/>
                </a:solidFill>
                <a:highlight>
                  <a:srgbClr val="EEEEEE"/>
                </a:highlight>
                <a:latin typeface="Arial"/>
                <a:ea typeface="Arial"/>
                <a:cs typeface="Arial"/>
                <a:sym typeface="Arial"/>
              </a:rPr>
              <a:t>200</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int</a:t>
            </a:r>
            <a:r>
              <a:rPr lang="en" sz="687">
                <a:highlight>
                  <a:srgbClr val="EEEEEE"/>
                </a:highlight>
                <a:latin typeface="Arial"/>
                <a:ea typeface="Arial"/>
                <a:cs typeface="Arial"/>
                <a:sym typeface="Arial"/>
              </a:rPr>
              <a:t>  i</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ptr</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880000"/>
                </a:solidFill>
                <a:highlight>
                  <a:srgbClr val="EEEEEE"/>
                </a:highlight>
                <a:latin typeface="Arial"/>
                <a:ea typeface="Arial"/>
                <a:cs typeface="Arial"/>
                <a:sym typeface="Arial"/>
              </a:rPr>
              <a:t>/* let us have array address in pointer */</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ptr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var</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for</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i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006666"/>
                </a:solidFill>
                <a:highlight>
                  <a:srgbClr val="EEEEEE"/>
                </a:highlight>
                <a:latin typeface="Arial"/>
                <a:ea typeface="Arial"/>
                <a:cs typeface="Arial"/>
                <a:sym typeface="Arial"/>
              </a:rPr>
              <a:t>0</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i </a:t>
            </a:r>
            <a:r>
              <a:rPr lang="en" sz="687">
                <a:solidFill>
                  <a:srgbClr val="666600"/>
                </a:solidFill>
                <a:highlight>
                  <a:srgbClr val="EEEEEE"/>
                </a:highlight>
                <a:latin typeface="Arial"/>
                <a:ea typeface="Arial"/>
                <a:cs typeface="Arial"/>
                <a:sym typeface="Arial"/>
              </a:rPr>
              <a:t>&lt;</a:t>
            </a:r>
            <a:r>
              <a:rPr lang="en" sz="687">
                <a:highlight>
                  <a:srgbClr val="EEEEEE"/>
                </a:highlight>
                <a:latin typeface="Arial"/>
                <a:ea typeface="Arial"/>
                <a:cs typeface="Arial"/>
                <a:sym typeface="Arial"/>
              </a:rPr>
              <a:t> MAX</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i</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printf</a:t>
            </a:r>
            <a:r>
              <a:rPr lang="en" sz="687">
                <a:solidFill>
                  <a:srgbClr val="666600"/>
                </a:solidFill>
                <a:highlight>
                  <a:srgbClr val="EEEEEE"/>
                </a:highlight>
                <a:latin typeface="Arial"/>
                <a:ea typeface="Arial"/>
                <a:cs typeface="Arial"/>
                <a:sym typeface="Arial"/>
              </a:rPr>
              <a:t>(</a:t>
            </a:r>
            <a:r>
              <a:rPr lang="en" sz="687">
                <a:solidFill>
                  <a:srgbClr val="008800"/>
                </a:solidFill>
                <a:highlight>
                  <a:srgbClr val="EEEEEE"/>
                </a:highlight>
                <a:latin typeface="Arial"/>
                <a:ea typeface="Arial"/>
                <a:cs typeface="Arial"/>
                <a:sym typeface="Arial"/>
              </a:rPr>
              <a:t>"Address of var[%d] = %x\n"</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i</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ptr </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printf</a:t>
            </a:r>
            <a:r>
              <a:rPr lang="en" sz="687">
                <a:solidFill>
                  <a:srgbClr val="666600"/>
                </a:solidFill>
                <a:highlight>
                  <a:srgbClr val="EEEEEE"/>
                </a:highlight>
                <a:latin typeface="Arial"/>
                <a:ea typeface="Arial"/>
                <a:cs typeface="Arial"/>
                <a:sym typeface="Arial"/>
              </a:rPr>
              <a:t>(</a:t>
            </a:r>
            <a:r>
              <a:rPr lang="en" sz="687">
                <a:solidFill>
                  <a:srgbClr val="008800"/>
                </a:solidFill>
                <a:highlight>
                  <a:srgbClr val="EEEEEE"/>
                </a:highlight>
                <a:latin typeface="Arial"/>
                <a:ea typeface="Arial"/>
                <a:cs typeface="Arial"/>
                <a:sym typeface="Arial"/>
              </a:rPr>
              <a:t>"Value of var[%d] = %d\n"</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i</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ptr </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880000"/>
                </a:solidFill>
                <a:highlight>
                  <a:srgbClr val="EEEEEE"/>
                </a:highlight>
                <a:latin typeface="Arial"/>
                <a:ea typeface="Arial"/>
                <a:cs typeface="Arial"/>
                <a:sym typeface="Arial"/>
              </a:rPr>
              <a:t>/* move to the next location */</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ptr</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666600"/>
                </a:solidFill>
                <a:highlight>
                  <a:srgbClr val="EEEEEE"/>
                </a:highlight>
                <a:latin typeface="Arial"/>
                <a:ea typeface="Arial"/>
                <a:cs typeface="Arial"/>
                <a:sym typeface="Arial"/>
              </a:rPr>
              <a:t>}</a:t>
            </a:r>
            <a:r>
              <a:rPr lang="en" sz="687">
                <a:highlight>
                  <a:srgbClr val="EEEEEE"/>
                </a:highlight>
                <a:latin typeface="Arial"/>
                <a:ea typeface="Arial"/>
                <a:cs typeface="Arial"/>
                <a:sym typeface="Arial"/>
              </a:rPr>
              <a:t>	</a:t>
            </a:r>
            <a:endParaRPr sz="687">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rPr lang="en" sz="687">
                <a:highlight>
                  <a:srgbClr val="EEEEEE"/>
                </a:highlight>
                <a:latin typeface="Arial"/>
                <a:ea typeface="Arial"/>
                <a:cs typeface="Arial"/>
                <a:sym typeface="Arial"/>
              </a:rPr>
              <a:t>   </a:t>
            </a:r>
            <a:r>
              <a:rPr lang="en" sz="687">
                <a:solidFill>
                  <a:srgbClr val="000088"/>
                </a:solidFill>
                <a:highlight>
                  <a:srgbClr val="EEEEEE"/>
                </a:highlight>
                <a:latin typeface="Arial"/>
                <a:ea typeface="Arial"/>
                <a:cs typeface="Arial"/>
                <a:sym typeface="Arial"/>
              </a:rPr>
              <a:t>return</a:t>
            </a:r>
            <a:r>
              <a:rPr lang="en" sz="687">
                <a:highlight>
                  <a:srgbClr val="EEEEEE"/>
                </a:highlight>
                <a:latin typeface="Arial"/>
                <a:ea typeface="Arial"/>
                <a:cs typeface="Arial"/>
                <a:sym typeface="Arial"/>
              </a:rPr>
              <a:t> </a:t>
            </a:r>
            <a:r>
              <a:rPr lang="en" sz="687">
                <a:solidFill>
                  <a:srgbClr val="006666"/>
                </a:solidFill>
                <a:highlight>
                  <a:srgbClr val="EEEEEE"/>
                </a:highlight>
                <a:latin typeface="Arial"/>
                <a:ea typeface="Arial"/>
                <a:cs typeface="Arial"/>
                <a:sym typeface="Arial"/>
              </a:rPr>
              <a:t>0</a:t>
            </a:r>
            <a:r>
              <a:rPr lang="en" sz="687">
                <a:solidFill>
                  <a:srgbClr val="666600"/>
                </a:solidFill>
                <a:highlight>
                  <a:srgbClr val="EEEEEE"/>
                </a:highlight>
                <a:latin typeface="Arial"/>
                <a:ea typeface="Arial"/>
                <a:cs typeface="Arial"/>
                <a:sym typeface="Arial"/>
              </a:rPr>
              <a:t>;</a:t>
            </a:r>
            <a:endParaRPr sz="687">
              <a:highlight>
                <a:srgbClr val="EEEEEE"/>
              </a:highlight>
              <a:latin typeface="Arial"/>
              <a:ea typeface="Arial"/>
              <a:cs typeface="Arial"/>
              <a:sym typeface="Arial"/>
            </a:endParaRPr>
          </a:p>
          <a:p>
            <a:pPr indent="0" lvl="0" marL="0" rtl="0" algn="l">
              <a:lnSpc>
                <a:spcPct val="105000"/>
              </a:lnSpc>
              <a:spcBef>
                <a:spcPts val="0"/>
              </a:spcBef>
              <a:spcAft>
                <a:spcPts val="0"/>
              </a:spcAft>
              <a:buClr>
                <a:schemeClr val="dk1"/>
              </a:buClr>
              <a:buSzPts val="275"/>
              <a:buFont typeface="Arial"/>
              <a:buNone/>
            </a:pPr>
            <a:r>
              <a:rPr lang="en" sz="687">
                <a:solidFill>
                  <a:srgbClr val="666600"/>
                </a:solidFill>
                <a:highlight>
                  <a:srgbClr val="EEEEEE"/>
                </a:highlight>
                <a:latin typeface="Arial"/>
                <a:ea typeface="Arial"/>
                <a:cs typeface="Arial"/>
                <a:sym typeface="Arial"/>
              </a:rPr>
              <a:t>}</a:t>
            </a:r>
            <a:endParaRPr sz="687">
              <a:solidFill>
                <a:srgbClr val="666600"/>
              </a:solidFill>
              <a:highlight>
                <a:srgbClr val="EEEEEE"/>
              </a:highlight>
              <a:latin typeface="Arial"/>
              <a:ea typeface="Arial"/>
              <a:cs typeface="Arial"/>
              <a:sym typeface="Arial"/>
            </a:endParaRPr>
          </a:p>
          <a:p>
            <a:pPr indent="0" lvl="0" marL="0" rtl="0" algn="l">
              <a:lnSpc>
                <a:spcPct val="80000"/>
              </a:lnSpc>
              <a:spcBef>
                <a:spcPts val="800"/>
              </a:spcBef>
              <a:spcAft>
                <a:spcPts val="0"/>
              </a:spcAft>
              <a:buSzPts val="275"/>
              <a:buNone/>
            </a:pPr>
            <a:r>
              <a:t/>
            </a:r>
            <a:endParaRPr sz="525"/>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2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881" name="Google Shape;881;p12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882" name="Google Shape;882;p121"/>
          <p:cNvPicPr preferRelativeResize="0"/>
          <p:nvPr/>
        </p:nvPicPr>
        <p:blipFill>
          <a:blip r:embed="rId3">
            <a:alphaModFix/>
          </a:blip>
          <a:stretch>
            <a:fillRect/>
          </a:stretch>
        </p:blipFill>
        <p:spPr>
          <a:xfrm>
            <a:off x="0" y="264672"/>
            <a:ext cx="9143999" cy="46141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Basic intro </a:t>
            </a:r>
            <a:endParaRPr/>
          </a:p>
        </p:txBody>
      </p:sp>
      <p:sp>
        <p:nvSpPr>
          <p:cNvPr id="164" name="Google Shape;164;p2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https://github.com/ragaPriya224/hcl-basic_C/blob/master/BASIC-C.pdf</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2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25000"/>
              </a:lnSpc>
              <a:spcBef>
                <a:spcPts val="1800"/>
              </a:spcBef>
              <a:spcAft>
                <a:spcPts val="400"/>
              </a:spcAft>
              <a:buNone/>
            </a:pPr>
            <a:r>
              <a:rPr lang="en" sz="1750">
                <a:latin typeface="Arial"/>
                <a:ea typeface="Arial"/>
                <a:cs typeface="Arial"/>
                <a:sym typeface="Arial"/>
              </a:rPr>
              <a:t>Decrementing a Pointer</a:t>
            </a:r>
            <a:endParaRPr/>
          </a:p>
        </p:txBody>
      </p:sp>
      <p:sp>
        <p:nvSpPr>
          <p:cNvPr id="888" name="Google Shape;888;p12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889" name="Google Shape;889;p122"/>
          <p:cNvPicPr preferRelativeResize="0"/>
          <p:nvPr/>
        </p:nvPicPr>
        <p:blipFill>
          <a:blip r:embed="rId3">
            <a:alphaModFix/>
          </a:blip>
          <a:stretch>
            <a:fillRect/>
          </a:stretch>
        </p:blipFill>
        <p:spPr>
          <a:xfrm>
            <a:off x="673800" y="915950"/>
            <a:ext cx="5136549" cy="43244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2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lnSpc>
                <a:spcPct val="125000"/>
              </a:lnSpc>
              <a:spcBef>
                <a:spcPts val="1800"/>
              </a:spcBef>
              <a:spcAft>
                <a:spcPts val="400"/>
              </a:spcAft>
              <a:buNone/>
            </a:pPr>
            <a:r>
              <a:rPr lang="en" sz="1750">
                <a:latin typeface="Arial"/>
                <a:ea typeface="Arial"/>
                <a:cs typeface="Arial"/>
                <a:sym typeface="Arial"/>
              </a:rPr>
              <a:t>Pointer Comparisons</a:t>
            </a:r>
            <a:endParaRPr/>
          </a:p>
        </p:txBody>
      </p:sp>
      <p:sp>
        <p:nvSpPr>
          <p:cNvPr id="895" name="Google Shape;895;p12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just">
              <a:lnSpc>
                <a:spcPct val="160000"/>
              </a:lnSpc>
              <a:spcBef>
                <a:spcPts val="600"/>
              </a:spcBef>
              <a:spcAft>
                <a:spcPts val="0"/>
              </a:spcAft>
              <a:buClr>
                <a:schemeClr val="dk1"/>
              </a:buClr>
              <a:buSzPts val="1100"/>
              <a:buFont typeface="Arial"/>
              <a:buNone/>
            </a:pPr>
            <a:r>
              <a:rPr lang="en" sz="1200">
                <a:latin typeface="Nunito"/>
                <a:ea typeface="Nunito"/>
                <a:cs typeface="Nunito"/>
                <a:sym typeface="Nunito"/>
              </a:rPr>
              <a:t>Pointers may be compared by using relational operators, such as</a:t>
            </a:r>
            <a:r>
              <a:rPr lang="en" sz="1200">
                <a:highlight>
                  <a:srgbClr val="FFFF00"/>
                </a:highlight>
                <a:latin typeface="Nunito"/>
                <a:ea typeface="Nunito"/>
                <a:cs typeface="Nunito"/>
                <a:sym typeface="Nunito"/>
              </a:rPr>
              <a:t> ==, &lt;, and &gt;</a:t>
            </a:r>
            <a:r>
              <a:rPr lang="en" sz="1200">
                <a:latin typeface="Nunito"/>
                <a:ea typeface="Nunito"/>
                <a:cs typeface="Nunito"/>
                <a:sym typeface="Nunito"/>
              </a:rPr>
              <a:t>. If p1 and p2 point to variables that are related to each other, such as elements of the same array, then p1 and p2 can be meaningfully compared.</a:t>
            </a:r>
            <a:endParaRPr sz="1200">
              <a:latin typeface="Nunito"/>
              <a:ea typeface="Nunito"/>
              <a:cs typeface="Nunito"/>
              <a:sym typeface="Nunito"/>
            </a:endParaRPr>
          </a:p>
          <a:p>
            <a:pPr indent="0" lvl="0" marL="0" rtl="0" algn="just">
              <a:lnSpc>
                <a:spcPct val="160000"/>
              </a:lnSpc>
              <a:spcBef>
                <a:spcPts val="700"/>
              </a:spcBef>
              <a:spcAft>
                <a:spcPts val="0"/>
              </a:spcAft>
              <a:buClr>
                <a:schemeClr val="dk1"/>
              </a:buClr>
              <a:buSzPts val="1100"/>
              <a:buFont typeface="Arial"/>
              <a:buNone/>
            </a:pPr>
            <a:r>
              <a:rPr lang="en" sz="1200">
                <a:latin typeface="Nunito"/>
                <a:ea typeface="Nunito"/>
                <a:cs typeface="Nunito"/>
                <a:sym typeface="Nunito"/>
              </a:rPr>
              <a:t>The following program modifies the previous example − one by incrementing the variable pointer so long as the address to which it points is either less than or equal to the address of the last element of the array, which is &amp;var[MAX - 1] −</a:t>
            </a:r>
            <a:endParaRPr sz="1200">
              <a:latin typeface="Nunito"/>
              <a:ea typeface="Nunito"/>
              <a:cs typeface="Nunito"/>
              <a:sym typeface="Nunito"/>
            </a:endParaRPr>
          </a:p>
          <a:p>
            <a:pPr indent="0" lvl="0" marL="0" rtl="0" algn="l">
              <a:spcBef>
                <a:spcPts val="80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2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901" name="Google Shape;901;p124"/>
          <p:cNvSpPr txBox="1"/>
          <p:nvPr>
            <p:ph idx="1" type="body"/>
          </p:nvPr>
        </p:nvSpPr>
        <p:spPr>
          <a:xfrm>
            <a:off x="5513400" y="273850"/>
            <a:ext cx="3002100" cy="4358700"/>
          </a:xfrm>
          <a:prstGeom prst="rect">
            <a:avLst/>
          </a:prstGeom>
        </p:spPr>
        <p:txBody>
          <a:bodyPr anchorCtr="0" anchor="t" bIns="34275" lIns="68575" spcFirstLastPara="1" rIns="68575" wrap="square" tIns="34275">
            <a:normAutofit fontScale="55000" lnSpcReduction="20000"/>
          </a:bodyPr>
          <a:lstStyle/>
          <a:p>
            <a:pPr indent="0" lvl="0" marL="0" rtl="0" algn="l">
              <a:spcBef>
                <a:spcPts val="800"/>
              </a:spcBef>
              <a:spcAft>
                <a:spcPts val="0"/>
              </a:spcAft>
              <a:buNone/>
            </a:pPr>
            <a:r>
              <a:rPr lang="en" sz="1150">
                <a:solidFill>
                  <a:srgbClr val="880000"/>
                </a:solidFill>
                <a:highlight>
                  <a:srgbClr val="EEEEEE"/>
                </a:highlight>
                <a:latin typeface="Arial"/>
                <a:ea typeface="Arial"/>
                <a:cs typeface="Arial"/>
                <a:sym typeface="Arial"/>
              </a:rPr>
              <a:t>#include</a:t>
            </a:r>
            <a:r>
              <a:rPr lang="en" sz="1150">
                <a:highlight>
                  <a:srgbClr val="EEEEEE"/>
                </a:highlight>
                <a:latin typeface="Arial"/>
                <a:ea typeface="Arial"/>
                <a:cs typeface="Arial"/>
                <a:sym typeface="Arial"/>
              </a:rPr>
              <a:t> </a:t>
            </a:r>
            <a:r>
              <a:rPr lang="en" sz="1150">
                <a:solidFill>
                  <a:srgbClr val="008800"/>
                </a:solidFill>
                <a:highlight>
                  <a:srgbClr val="EEEEEE"/>
                </a:highlight>
                <a:latin typeface="Arial"/>
                <a:ea typeface="Arial"/>
                <a:cs typeface="Arial"/>
                <a:sym typeface="Arial"/>
              </a:rPr>
              <a:t>&lt;stdio.h&gt;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solidFill>
                  <a:srgbClr val="000088"/>
                </a:solidFill>
                <a:highlight>
                  <a:srgbClr val="EEEEEE"/>
                </a:highlight>
                <a:latin typeface="Arial"/>
                <a:ea typeface="Arial"/>
                <a:cs typeface="Arial"/>
                <a:sym typeface="Arial"/>
              </a:rPr>
              <a:t>const</a:t>
            </a: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MAX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3</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main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var</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solidFill>
                  <a:srgbClr val="006666"/>
                </a:solidFill>
                <a:highlight>
                  <a:srgbClr val="EEEEEE"/>
                </a:highlight>
                <a:latin typeface="Arial"/>
                <a:ea typeface="Arial"/>
                <a:cs typeface="Arial"/>
                <a:sym typeface="Arial"/>
              </a:rPr>
              <a:t>10</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100</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200</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i</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ptr</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880000"/>
                </a:solidFill>
                <a:highlight>
                  <a:srgbClr val="EEEEEE"/>
                </a:highlight>
                <a:latin typeface="Arial"/>
                <a:ea typeface="Arial"/>
                <a:cs typeface="Arial"/>
                <a:sym typeface="Arial"/>
              </a:rPr>
              <a:t>/* let us have address of the first element in pointer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ptr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var</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i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0</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while</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ptr </a:t>
            </a:r>
            <a:r>
              <a:rPr lang="en" sz="1150">
                <a:solidFill>
                  <a:srgbClr val="666600"/>
                </a:solidFill>
                <a:highlight>
                  <a:srgbClr val="EEEEEE"/>
                </a:highlight>
                <a:latin typeface="Arial"/>
                <a:ea typeface="Arial"/>
                <a:cs typeface="Arial"/>
                <a:sym typeface="Arial"/>
              </a:rPr>
              <a:t>&lt;=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&amp;</a:t>
            </a:r>
            <a:r>
              <a:rPr lang="en" sz="1150">
                <a:solidFill>
                  <a:srgbClr val="000088"/>
                </a:solidFill>
                <a:highlight>
                  <a:srgbClr val="EEEEEE"/>
                </a:highlight>
                <a:latin typeface="Arial"/>
                <a:ea typeface="Arial"/>
                <a:cs typeface="Arial"/>
                <a:sym typeface="Arial"/>
              </a:rPr>
              <a:t>var</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MAX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1</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"Address of var[%d] = %x\n"</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i</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ptr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"Value of var[%d] = %d\n"</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i</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ptr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880000"/>
                </a:solidFill>
                <a:highlight>
                  <a:srgbClr val="EEEEEE"/>
                </a:highlight>
                <a:latin typeface="Arial"/>
                <a:ea typeface="Arial"/>
                <a:cs typeface="Arial"/>
                <a:sym typeface="Arial"/>
              </a:rPr>
              <a:t>/* point to the next location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ptr</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i</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return</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0</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0"/>
              </a:spcBef>
              <a:spcAft>
                <a:spcPts val="0"/>
              </a:spcAft>
              <a:buClr>
                <a:schemeClr val="dk1"/>
              </a:buClr>
              <a:buSzPct val="95652"/>
              <a:buFont typeface="Arial"/>
              <a:buNone/>
            </a:pPr>
            <a:r>
              <a:rPr lang="en" sz="1150">
                <a:solidFill>
                  <a:srgbClr val="666600"/>
                </a:solidFill>
                <a:highlight>
                  <a:srgbClr val="EEEEEE"/>
                </a:highlight>
                <a:latin typeface="Arial"/>
                <a:ea typeface="Arial"/>
                <a:cs typeface="Arial"/>
                <a:sym typeface="Arial"/>
              </a:rPr>
              <a:t>}</a:t>
            </a:r>
            <a:endParaRPr sz="1150">
              <a:solidFill>
                <a:srgbClr val="666600"/>
              </a:solidFill>
              <a:highlight>
                <a:srgbClr val="EEEEEE"/>
              </a:highlight>
              <a:latin typeface="Arial"/>
              <a:ea typeface="Arial"/>
              <a:cs typeface="Arial"/>
              <a:sym typeface="Arial"/>
            </a:endParaRPr>
          </a:p>
          <a:p>
            <a:pPr indent="0" lvl="0" marL="0" rtl="0" algn="l">
              <a:spcBef>
                <a:spcPts val="800"/>
              </a:spcBef>
              <a:spcAft>
                <a:spcPts val="0"/>
              </a:spcAft>
              <a:buNone/>
            </a:pPr>
            <a:r>
              <a:t/>
            </a:r>
            <a:endParaRPr/>
          </a:p>
        </p:txBody>
      </p:sp>
      <p:pic>
        <p:nvPicPr>
          <p:cNvPr id="902" name="Google Shape;902;p124"/>
          <p:cNvPicPr preferRelativeResize="0"/>
          <p:nvPr/>
        </p:nvPicPr>
        <p:blipFill>
          <a:blip r:embed="rId3">
            <a:alphaModFix/>
          </a:blip>
          <a:stretch>
            <a:fillRect/>
          </a:stretch>
        </p:blipFill>
        <p:spPr>
          <a:xfrm>
            <a:off x="581791" y="61650"/>
            <a:ext cx="4792168" cy="5143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2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REFEREnce: </a:t>
            </a:r>
            <a:endParaRPr/>
          </a:p>
        </p:txBody>
      </p:sp>
      <p:sp>
        <p:nvSpPr>
          <p:cNvPr id="908" name="Google Shape;908;p12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https://www.tutorialspoint.com/cprogramming/c_pointer_arithmetic.htm</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26"/>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ctr">
              <a:lnSpc>
                <a:spcPct val="125000"/>
              </a:lnSpc>
              <a:spcBef>
                <a:spcPts val="0"/>
              </a:spcBef>
              <a:spcAft>
                <a:spcPts val="0"/>
              </a:spcAft>
              <a:buClr>
                <a:schemeClr val="dk1"/>
              </a:buClr>
              <a:buSzPct val="52380"/>
              <a:buFont typeface="Arial"/>
              <a:buNone/>
            </a:pPr>
            <a:r>
              <a:rPr lang="en" sz="2100">
                <a:solidFill>
                  <a:srgbClr val="303030"/>
                </a:solidFill>
                <a:latin typeface="Arial"/>
                <a:ea typeface="Arial"/>
                <a:cs typeface="Arial"/>
                <a:sym typeface="Arial"/>
              </a:rPr>
              <a:t>C - Command Line Arguments</a:t>
            </a:r>
            <a:endParaRPr sz="2100">
              <a:solidFill>
                <a:srgbClr val="303030"/>
              </a:solidFill>
              <a:latin typeface="Arial"/>
              <a:ea typeface="Arial"/>
              <a:cs typeface="Arial"/>
              <a:sym typeface="Arial"/>
            </a:endParaRPr>
          </a:p>
          <a:p>
            <a:pPr indent="0" lvl="0" marL="0" rtl="0" algn="l">
              <a:lnSpc>
                <a:spcPct val="115000"/>
              </a:lnSpc>
              <a:spcBef>
                <a:spcPts val="0"/>
              </a:spcBef>
              <a:spcAft>
                <a:spcPts val="0"/>
              </a:spcAft>
              <a:buClr>
                <a:schemeClr val="dk1"/>
              </a:buClr>
              <a:buSzPct val="1000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914" name="Google Shape;914;p12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Clr>
                <a:schemeClr val="dk1"/>
              </a:buClr>
              <a:buSzPts val="1100"/>
              <a:buFont typeface="Arial"/>
              <a:buNone/>
            </a:pPr>
            <a:r>
              <a:rPr lang="en"/>
              <a:t>It is possible to pass some values from the command line to your C programs when they are executed. </a:t>
            </a:r>
            <a:endParaRPr/>
          </a:p>
          <a:p>
            <a:pPr indent="0" lvl="0" marL="0" rtl="0" algn="l">
              <a:spcBef>
                <a:spcPts val="800"/>
              </a:spcBef>
              <a:spcAft>
                <a:spcPts val="0"/>
              </a:spcAft>
              <a:buClr>
                <a:schemeClr val="dk1"/>
              </a:buClr>
              <a:buSzPts val="1100"/>
              <a:buFont typeface="Arial"/>
              <a:buNone/>
            </a:pPr>
            <a:r>
              <a:rPr lang="en"/>
              <a:t>These </a:t>
            </a:r>
            <a:r>
              <a:rPr lang="en">
                <a:highlight>
                  <a:srgbClr val="FFFF00"/>
                </a:highlight>
              </a:rPr>
              <a:t>values are called command line arguments</a:t>
            </a:r>
            <a:r>
              <a:rPr lang="en"/>
              <a:t> and many times they are important for your program especially when you want to control your program from outside instead of hard coding those values inside the code.</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The command line arguments are handled using main() function arguments where </a:t>
            </a:r>
            <a:r>
              <a:rPr lang="en">
                <a:highlight>
                  <a:srgbClr val="FFFF00"/>
                </a:highlight>
              </a:rPr>
              <a:t>argc refers to the number of arguments passed</a:t>
            </a:r>
            <a:r>
              <a:rPr lang="en"/>
              <a:t>, and a</a:t>
            </a:r>
            <a:r>
              <a:rPr lang="en">
                <a:highlight>
                  <a:srgbClr val="FFFF00"/>
                </a:highlight>
              </a:rPr>
              <a:t>rgv[] is a pointer array w</a:t>
            </a:r>
            <a:r>
              <a:rPr lang="en"/>
              <a:t>hich points to each argument passed to the program</a:t>
            </a:r>
            <a:endParaRPr/>
          </a:p>
          <a:p>
            <a:pPr indent="0" lvl="0" marL="0" rtl="0" algn="l">
              <a:spcBef>
                <a:spcPts val="80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2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200">
                <a:highlight>
                  <a:srgbClr val="FFFFFF"/>
                </a:highlight>
                <a:latin typeface="Nunito"/>
                <a:ea typeface="Nunito"/>
                <a:cs typeface="Nunito"/>
                <a:sym typeface="Nunito"/>
              </a:rPr>
              <a:t>It should be noted that argv[0] holds the name of the program itself and argv[1] is a pointer to the first command line argument supplied, and *argv[n] is the last argument.</a:t>
            </a:r>
            <a:r>
              <a:rPr lang="en" sz="1200">
                <a:highlight>
                  <a:srgbClr val="FFFF00"/>
                </a:highlight>
                <a:latin typeface="Nunito"/>
                <a:ea typeface="Nunito"/>
                <a:cs typeface="Nunito"/>
                <a:sym typeface="Nunito"/>
              </a:rPr>
              <a:t> If no arguments are supplied, argc will be one</a:t>
            </a:r>
            <a:r>
              <a:rPr lang="en" sz="1200">
                <a:highlight>
                  <a:srgbClr val="FFFFFF"/>
                </a:highlight>
                <a:latin typeface="Nunito"/>
                <a:ea typeface="Nunito"/>
                <a:cs typeface="Nunito"/>
                <a:sym typeface="Nunito"/>
              </a:rPr>
              <a:t>, and if you pass one argument then</a:t>
            </a:r>
            <a:r>
              <a:rPr lang="en" sz="1200">
                <a:highlight>
                  <a:srgbClr val="FFFF00"/>
                </a:highlight>
                <a:latin typeface="Nunito"/>
                <a:ea typeface="Nunito"/>
                <a:cs typeface="Nunito"/>
                <a:sym typeface="Nunito"/>
              </a:rPr>
              <a:t> argc is set at 2.</a:t>
            </a:r>
            <a:endParaRPr>
              <a:highlight>
                <a:srgbClr val="FFFF00"/>
              </a:highlight>
            </a:endParaRPr>
          </a:p>
        </p:txBody>
      </p:sp>
      <p:sp>
        <p:nvSpPr>
          <p:cNvPr id="920" name="Google Shape;920;p127"/>
          <p:cNvSpPr txBox="1"/>
          <p:nvPr>
            <p:ph idx="1" type="body"/>
          </p:nvPr>
        </p:nvSpPr>
        <p:spPr>
          <a:xfrm>
            <a:off x="628650" y="1369219"/>
            <a:ext cx="3886200" cy="32634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 int argc, char *argv[] )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if( argc == 2 ) {</a:t>
            </a:r>
            <a:endParaRPr/>
          </a:p>
          <a:p>
            <a:pPr indent="0" lvl="0" marL="0" rtl="0" algn="l">
              <a:spcBef>
                <a:spcPts val="800"/>
              </a:spcBef>
              <a:spcAft>
                <a:spcPts val="0"/>
              </a:spcAft>
              <a:buClr>
                <a:schemeClr val="dk1"/>
              </a:buClr>
              <a:buSzPct val="52380"/>
              <a:buFont typeface="Arial"/>
              <a:buNone/>
            </a:pPr>
            <a:r>
              <a:rPr lang="en"/>
              <a:t>      printf("The argument supplied is %s\n", argv[1]);</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else if( argc &gt; 2 ) {</a:t>
            </a:r>
            <a:endParaRPr/>
          </a:p>
          <a:p>
            <a:pPr indent="0" lvl="0" marL="0" rtl="0" algn="l">
              <a:spcBef>
                <a:spcPts val="800"/>
              </a:spcBef>
              <a:spcAft>
                <a:spcPts val="0"/>
              </a:spcAft>
              <a:buClr>
                <a:schemeClr val="dk1"/>
              </a:buClr>
              <a:buSzPct val="52380"/>
              <a:buFont typeface="Arial"/>
              <a:buNone/>
            </a:pPr>
            <a:r>
              <a:rPr lang="en"/>
              <a:t>      printf("Too many arguments supplied.\n");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else {</a:t>
            </a:r>
            <a:endParaRPr/>
          </a:p>
          <a:p>
            <a:pPr indent="0" lvl="0" marL="0" rtl="0" algn="l">
              <a:spcBef>
                <a:spcPts val="800"/>
              </a:spcBef>
              <a:spcAft>
                <a:spcPts val="0"/>
              </a:spcAft>
              <a:buClr>
                <a:schemeClr val="dk1"/>
              </a:buClr>
              <a:buSzPct val="52380"/>
              <a:buFont typeface="Arial"/>
              <a:buNone/>
            </a:pPr>
            <a:r>
              <a:rPr lang="en"/>
              <a:t>      printf("One argument expected.\n");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
        <p:nvSpPr>
          <p:cNvPr id="921" name="Google Shape;921;p127"/>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200">
                <a:highlight>
                  <a:srgbClr val="FFFFFF"/>
                </a:highlight>
                <a:latin typeface="Nunito"/>
                <a:ea typeface="Nunito"/>
                <a:cs typeface="Nunito"/>
                <a:sym typeface="Nunito"/>
              </a:rPr>
              <a:t>You pass all the command line arguments separated by a space, but if argument itself has a space then you can pass such arguments by putting them inside double quotes "" or single quote</a:t>
            </a:r>
            <a:br>
              <a:rPr lang="en" sz="1200">
                <a:highlight>
                  <a:srgbClr val="FFFFFF"/>
                </a:highlight>
                <a:latin typeface="Nunito"/>
                <a:ea typeface="Nunito"/>
                <a:cs typeface="Nunito"/>
                <a:sym typeface="Nunito"/>
              </a:rPr>
            </a:br>
            <a:endParaRPr/>
          </a:p>
        </p:txBody>
      </p:sp>
      <p:pic>
        <p:nvPicPr>
          <p:cNvPr id="922" name="Google Shape;922;p127"/>
          <p:cNvPicPr preferRelativeResize="0"/>
          <p:nvPr/>
        </p:nvPicPr>
        <p:blipFill>
          <a:blip r:embed="rId3">
            <a:alphaModFix/>
          </a:blip>
          <a:stretch>
            <a:fillRect/>
          </a:stretch>
        </p:blipFill>
        <p:spPr>
          <a:xfrm>
            <a:off x="4227525" y="2175425"/>
            <a:ext cx="5011374" cy="26774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28"/>
          <p:cNvSpPr txBox="1"/>
          <p:nvPr>
            <p:ph type="title"/>
          </p:nvPr>
        </p:nvSpPr>
        <p:spPr>
          <a:xfrm>
            <a:off x="628650" y="2650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Intro for struct</a:t>
            </a:r>
            <a:endParaRPr/>
          </a:p>
        </p:txBody>
      </p:sp>
      <p:sp>
        <p:nvSpPr>
          <p:cNvPr id="928" name="Google Shape;928;p128"/>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914400" rtl="0" algn="l">
              <a:spcBef>
                <a:spcPts val="800"/>
              </a:spcBef>
              <a:spcAft>
                <a:spcPts val="0"/>
              </a:spcAft>
              <a:buNone/>
            </a:pPr>
            <a:r>
              <a:rPr lang="en"/>
              <a:t>Y struct?</a:t>
            </a:r>
            <a:endParaRPr sz="1200">
              <a:solidFill>
                <a:srgbClr val="333333"/>
              </a:solidFill>
              <a:highlight>
                <a:srgbClr val="FFFFFF"/>
              </a:highlight>
              <a:latin typeface="Roboto"/>
              <a:ea typeface="Roboto"/>
              <a:cs typeface="Roboto"/>
              <a:sym typeface="Roboto"/>
            </a:endParaRPr>
          </a:p>
          <a:p>
            <a:pPr indent="-304800" lvl="0" marL="457200" rtl="0" algn="l">
              <a:spcBef>
                <a:spcPts val="80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In C, there are cases where we need to store multiple attributes of an entity</a:t>
            </a:r>
            <a:endParaRPr sz="1200">
              <a:solidFill>
                <a:srgbClr val="333333"/>
              </a:solidFill>
              <a:highlight>
                <a:srgbClr val="FFFFFF"/>
              </a:highlight>
              <a:latin typeface="Roboto"/>
              <a:ea typeface="Roboto"/>
              <a:cs typeface="Roboto"/>
              <a:sym typeface="Roboto"/>
            </a:endParaRPr>
          </a:p>
          <a:p>
            <a:pPr indent="-304800" lvl="0" marL="457200" rtl="0" algn="l">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can have different attributes of different data types.</a:t>
            </a:r>
            <a:endParaRPr sz="1200">
              <a:solidFill>
                <a:srgbClr val="333333"/>
              </a:solidFill>
              <a:highlight>
                <a:srgbClr val="FFFFFF"/>
              </a:highlight>
              <a:latin typeface="Roboto"/>
              <a:ea typeface="Roboto"/>
              <a:cs typeface="Roboto"/>
              <a:sym typeface="Roboto"/>
            </a:endParaRPr>
          </a:p>
          <a:p>
            <a:pPr indent="-304800" lvl="0" marL="457200" rtl="0" algn="l">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For example, an entity </a:t>
            </a:r>
            <a:r>
              <a:rPr b="1" lang="en" sz="1200">
                <a:solidFill>
                  <a:srgbClr val="333333"/>
                </a:solidFill>
                <a:highlight>
                  <a:srgbClr val="FFFFFF"/>
                </a:highlight>
                <a:latin typeface="Roboto"/>
                <a:ea typeface="Roboto"/>
                <a:cs typeface="Roboto"/>
                <a:sym typeface="Roboto"/>
              </a:rPr>
              <a:t>Student</a:t>
            </a:r>
            <a:r>
              <a:rPr lang="en" sz="1200">
                <a:solidFill>
                  <a:srgbClr val="333333"/>
                </a:solidFill>
                <a:highlight>
                  <a:srgbClr val="FFFFFF"/>
                </a:highlight>
                <a:latin typeface="Roboto"/>
                <a:ea typeface="Roboto"/>
                <a:cs typeface="Roboto"/>
                <a:sym typeface="Roboto"/>
              </a:rPr>
              <a:t> may have its name (string), roll number (int), marks (float).</a:t>
            </a:r>
            <a:endParaRPr sz="1200">
              <a:solidFill>
                <a:srgbClr val="333333"/>
              </a:solidFill>
              <a:highlight>
                <a:srgbClr val="FFFFFF"/>
              </a:highlight>
              <a:latin typeface="Roboto"/>
              <a:ea typeface="Roboto"/>
              <a:cs typeface="Roboto"/>
              <a:sym typeface="Roboto"/>
            </a:endParaRPr>
          </a:p>
        </p:txBody>
      </p:sp>
      <p:sp>
        <p:nvSpPr>
          <p:cNvPr id="929" name="Google Shape;929;p128"/>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To store such type of information regarding an entity student, we have the following approaches:</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Char char="●"/>
            </a:pPr>
            <a:r>
              <a:rPr lang="en" sz="1200">
                <a:highlight>
                  <a:srgbClr val="FFFFFF"/>
                </a:highlight>
                <a:latin typeface="Roboto"/>
                <a:ea typeface="Roboto"/>
                <a:cs typeface="Roboto"/>
                <a:sym typeface="Roboto"/>
              </a:rPr>
              <a:t>Construct individual arrays for storing names, roll numbers, and marks.</a:t>
            </a:r>
            <a:endParaRPr sz="1200">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lang="en" sz="1200">
                <a:highlight>
                  <a:srgbClr val="FFFFFF"/>
                </a:highlight>
                <a:latin typeface="Roboto"/>
                <a:ea typeface="Roboto"/>
                <a:cs typeface="Roboto"/>
                <a:sym typeface="Roboto"/>
              </a:rPr>
              <a:t>Use a special data structure to store the collection of different data types</a:t>
            </a:r>
            <a:endParaRPr sz="1200">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935" name="Google Shape;935;p129"/>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36" name="Google Shape;936;p129"/>
          <p:cNvSpPr txBox="1"/>
          <p:nvPr>
            <p:ph idx="2" type="body"/>
          </p:nvPr>
        </p:nvSpPr>
        <p:spPr>
          <a:xfrm>
            <a:off x="6522925" y="273850"/>
            <a:ext cx="1992600" cy="4358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200">
                <a:solidFill>
                  <a:srgbClr val="333333"/>
                </a:solidFill>
                <a:highlight>
                  <a:srgbClr val="FFFFFF"/>
                </a:highlight>
                <a:latin typeface="Roboto"/>
                <a:ea typeface="Roboto"/>
                <a:cs typeface="Roboto"/>
                <a:sym typeface="Roboto"/>
              </a:rPr>
              <a:t>The above program may fulfill our requirement of storing the information of an entity student. However, the program is very complex, and the complexity increase with the amount of the input.</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rPr lang="en" sz="1200">
                <a:solidFill>
                  <a:srgbClr val="333333"/>
                </a:solidFill>
                <a:highlight>
                  <a:srgbClr val="FFFFFF"/>
                </a:highlight>
                <a:latin typeface="Roboto"/>
                <a:ea typeface="Roboto"/>
                <a:cs typeface="Roboto"/>
                <a:sym typeface="Roboto"/>
              </a:rPr>
              <a:t>C provides you with an additional and simpler approach where you can use a special data structure, i.e., structure, in which, you can group all the information of different data type regarding an entity.</a:t>
            </a:r>
            <a:endParaRPr sz="1200">
              <a:solidFill>
                <a:srgbClr val="333333"/>
              </a:solidFill>
              <a:highlight>
                <a:srgbClr val="FFFFFF"/>
              </a:highlight>
              <a:latin typeface="Roboto"/>
              <a:ea typeface="Roboto"/>
              <a:cs typeface="Roboto"/>
              <a:sym typeface="Roboto"/>
            </a:endParaRPr>
          </a:p>
        </p:txBody>
      </p:sp>
      <p:pic>
        <p:nvPicPr>
          <p:cNvPr id="937" name="Google Shape;937;p129"/>
          <p:cNvPicPr preferRelativeResize="0"/>
          <p:nvPr/>
        </p:nvPicPr>
        <p:blipFill>
          <a:blip r:embed="rId3">
            <a:alphaModFix/>
          </a:blip>
          <a:stretch>
            <a:fillRect/>
          </a:stretch>
        </p:blipFill>
        <p:spPr>
          <a:xfrm>
            <a:off x="0" y="273850"/>
            <a:ext cx="6522925" cy="44292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struct</a:t>
            </a:r>
            <a:endParaRPr/>
          </a:p>
        </p:txBody>
      </p:sp>
      <p:sp>
        <p:nvSpPr>
          <p:cNvPr id="943" name="Google Shape;943;p130"/>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44" name="Google Shape;944;p130"/>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945" name="Google Shape;945;p130"/>
          <p:cNvPicPr preferRelativeResize="0"/>
          <p:nvPr/>
        </p:nvPicPr>
        <p:blipFill>
          <a:blip r:embed="rId3">
            <a:alphaModFix/>
          </a:blip>
          <a:stretch>
            <a:fillRect/>
          </a:stretch>
        </p:blipFill>
        <p:spPr>
          <a:xfrm>
            <a:off x="2859159" y="-132100"/>
            <a:ext cx="5028632" cy="5143499"/>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88888"/>
        </a:solidFill>
      </p:bgPr>
    </p:bg>
    <p:spTree>
      <p:nvGrpSpPr>
        <p:cNvPr id="949" name="Shape 949"/>
        <p:cNvGrpSpPr/>
        <p:nvPr/>
      </p:nvGrpSpPr>
      <p:grpSpPr>
        <a:xfrm>
          <a:off x="0" y="0"/>
          <a:ext cx="0" cy="0"/>
          <a:chOff x="0" y="0"/>
          <a:chExt cx="0" cy="0"/>
        </a:xfrm>
      </p:grpSpPr>
      <p:sp>
        <p:nvSpPr>
          <p:cNvPr id="950" name="Google Shape;950;p131"/>
          <p:cNvSpPr txBox="1"/>
          <p:nvPr>
            <p:ph type="title"/>
          </p:nvPr>
        </p:nvSpPr>
        <p:spPr>
          <a:xfrm>
            <a:off x="628650" y="273855"/>
            <a:ext cx="7886700" cy="1743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SzPts val="990"/>
              <a:buNone/>
            </a:pPr>
            <a:r>
              <a:t/>
            </a:r>
            <a:endParaRPr sz="790"/>
          </a:p>
        </p:txBody>
      </p:sp>
      <p:sp>
        <p:nvSpPr>
          <p:cNvPr id="951" name="Google Shape;951;p131"/>
          <p:cNvSpPr txBox="1"/>
          <p:nvPr>
            <p:ph idx="1" type="body"/>
          </p:nvPr>
        </p:nvSpPr>
        <p:spPr>
          <a:xfrm>
            <a:off x="628650" y="3100197"/>
            <a:ext cx="3886200" cy="1532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990"/>
              <a:buFont typeface="Arial"/>
              <a:buNone/>
            </a:pPr>
            <a:r>
              <a:rPr lang="en" sz="1590"/>
              <a:t>struct employee  </a:t>
            </a:r>
            <a:endParaRPr sz="1590"/>
          </a:p>
          <a:p>
            <a:pPr indent="0" lvl="0" marL="0" rtl="0" algn="l">
              <a:spcBef>
                <a:spcPts val="800"/>
              </a:spcBef>
              <a:spcAft>
                <a:spcPts val="0"/>
              </a:spcAft>
              <a:buClr>
                <a:schemeClr val="dk1"/>
              </a:buClr>
              <a:buSzPts val="990"/>
              <a:buFont typeface="Arial"/>
              <a:buNone/>
            </a:pPr>
            <a:r>
              <a:rPr lang="en" sz="1590"/>
              <a:t>{   int id;  </a:t>
            </a:r>
            <a:endParaRPr sz="1590"/>
          </a:p>
          <a:p>
            <a:pPr indent="0" lvl="0" marL="0" rtl="0" algn="l">
              <a:spcBef>
                <a:spcPts val="800"/>
              </a:spcBef>
              <a:spcAft>
                <a:spcPts val="0"/>
              </a:spcAft>
              <a:buClr>
                <a:schemeClr val="dk1"/>
              </a:buClr>
              <a:buSzPts val="990"/>
              <a:buFont typeface="Arial"/>
              <a:buNone/>
            </a:pPr>
            <a:r>
              <a:rPr lang="en" sz="1590"/>
              <a:t>    char name[20];  </a:t>
            </a:r>
            <a:endParaRPr sz="1590"/>
          </a:p>
          <a:p>
            <a:pPr indent="0" lvl="0" marL="0" rtl="0" algn="l">
              <a:spcBef>
                <a:spcPts val="800"/>
              </a:spcBef>
              <a:spcAft>
                <a:spcPts val="0"/>
              </a:spcAft>
              <a:buClr>
                <a:schemeClr val="dk1"/>
              </a:buClr>
              <a:buSzPts val="990"/>
              <a:buFont typeface="Arial"/>
              <a:buNone/>
            </a:pPr>
            <a:r>
              <a:rPr lang="en" sz="1590"/>
              <a:t>    float salary;  </a:t>
            </a:r>
            <a:endParaRPr sz="1590"/>
          </a:p>
          <a:p>
            <a:pPr indent="0" lvl="0" marL="0" rtl="0" algn="l">
              <a:spcBef>
                <a:spcPts val="800"/>
              </a:spcBef>
              <a:spcAft>
                <a:spcPts val="0"/>
              </a:spcAft>
              <a:buNone/>
            </a:pPr>
            <a:r>
              <a:rPr lang="en" sz="1590"/>
              <a:t>}; </a:t>
            </a:r>
            <a:endParaRPr sz="2900"/>
          </a:p>
        </p:txBody>
      </p:sp>
      <p:sp>
        <p:nvSpPr>
          <p:cNvPr id="952" name="Google Shape;952;p131"/>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953" name="Google Shape;953;p131"/>
          <p:cNvPicPr preferRelativeResize="0"/>
          <p:nvPr/>
        </p:nvPicPr>
        <p:blipFill>
          <a:blip r:embed="rId3">
            <a:alphaModFix/>
          </a:blip>
          <a:stretch>
            <a:fillRect/>
          </a:stretch>
        </p:blipFill>
        <p:spPr>
          <a:xfrm>
            <a:off x="0" y="0"/>
            <a:ext cx="9144000" cy="301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High level language?</a:t>
            </a:r>
            <a:endParaRPr/>
          </a:p>
        </p:txBody>
      </p:sp>
      <p:sp>
        <p:nvSpPr>
          <p:cNvPr id="170" name="Google Shape;170;p2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050">
                <a:solidFill>
                  <a:srgbClr val="EC4B43"/>
                </a:solidFill>
                <a:highlight>
                  <a:srgbClr val="FFFFFF"/>
                </a:highlight>
                <a:uFill>
                  <a:noFill/>
                </a:uFill>
                <a:latin typeface="Montserrat"/>
                <a:ea typeface="Montserrat"/>
                <a:cs typeface="Montserrat"/>
                <a:sym typeface="Montserrat"/>
                <a:hlinkClick r:id="rId3">
                  <a:extLst>
                    <a:ext uri="{A12FA001-AC4F-418D-AE19-62706E023703}">
                      <ahyp:hlinkClr val="tx"/>
                    </a:ext>
                  </a:extLst>
                </a:hlinkClick>
              </a:rPr>
              <a:t>languages</a:t>
            </a:r>
            <a:r>
              <a:rPr lang="en" sz="1050">
                <a:solidFill>
                  <a:srgbClr val="444444"/>
                </a:solidFill>
                <a:highlight>
                  <a:srgbClr val="FFFFFF"/>
                </a:highlight>
                <a:latin typeface="Montserrat"/>
                <a:ea typeface="Montserrat"/>
                <a:cs typeface="Montserrat"/>
                <a:sym typeface="Montserrat"/>
              </a:rPr>
              <a:t> are considered high-level because they are closer to human languages</a:t>
            </a:r>
            <a:br>
              <a:rPr lang="en" sz="1050">
                <a:solidFill>
                  <a:srgbClr val="444444"/>
                </a:solidFill>
                <a:highlight>
                  <a:srgbClr val="FFFFFF"/>
                </a:highlight>
                <a:latin typeface="Montserrat"/>
                <a:ea typeface="Montserrat"/>
                <a:cs typeface="Montserrat"/>
                <a:sym typeface="Montserrat"/>
              </a:rPr>
            </a:br>
            <a:br>
              <a:rPr lang="en" sz="1050">
                <a:solidFill>
                  <a:srgbClr val="444444"/>
                </a:solidFill>
                <a:highlight>
                  <a:srgbClr val="FFFFFF"/>
                </a:highlight>
                <a:latin typeface="Montserrat"/>
                <a:ea typeface="Montserrat"/>
                <a:cs typeface="Montserrat"/>
                <a:sym typeface="Montserrat"/>
              </a:rPr>
            </a:br>
            <a:r>
              <a:rPr lang="en" sz="1050">
                <a:solidFill>
                  <a:srgbClr val="444444"/>
                </a:solidFill>
                <a:highlight>
                  <a:srgbClr val="FFFFFF"/>
                </a:highlight>
                <a:latin typeface="Montserrat"/>
                <a:ea typeface="Montserrat"/>
                <a:cs typeface="Montserrat"/>
                <a:sym typeface="Montserrat"/>
              </a:rPr>
              <a:t>high-level languages are easier to grasp. It allows a programmer to write code more efficiently.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3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959" name="Google Shape;959;p132"/>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60" name="Google Shape;960;p132"/>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961" name="Google Shape;961;p132"/>
          <p:cNvPicPr preferRelativeResize="0"/>
          <p:nvPr/>
        </p:nvPicPr>
        <p:blipFill>
          <a:blip r:embed="rId3">
            <a:alphaModFix/>
          </a:blip>
          <a:stretch>
            <a:fillRect/>
          </a:stretch>
        </p:blipFill>
        <p:spPr>
          <a:xfrm>
            <a:off x="0" y="-51364"/>
            <a:ext cx="9144001" cy="285062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800"/>
              </a:spcBef>
              <a:spcAft>
                <a:spcPts val="400"/>
              </a:spcAft>
              <a:buClr>
                <a:schemeClr val="dk1"/>
              </a:buClr>
              <a:buSzPts val="1100"/>
              <a:buFont typeface="Arial"/>
              <a:buNone/>
            </a:pPr>
            <a:r>
              <a:rPr lang="en" sz="1900">
                <a:solidFill>
                  <a:srgbClr val="610B38"/>
                </a:solidFill>
                <a:highlight>
                  <a:srgbClr val="FFFFFF"/>
                </a:highlight>
                <a:latin typeface="Arial"/>
                <a:ea typeface="Arial"/>
                <a:cs typeface="Arial"/>
                <a:sym typeface="Arial"/>
              </a:rPr>
              <a:t>Declaring structure variable</a:t>
            </a:r>
            <a:endParaRPr/>
          </a:p>
        </p:txBody>
      </p:sp>
      <p:sp>
        <p:nvSpPr>
          <p:cNvPr id="967" name="Google Shape;967;p133"/>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We can declare a variable for the structure so that we can access the member of the structure easily. There are two ways to declare structure variable:</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AutoNum type="arabicPeriod"/>
            </a:pPr>
            <a:r>
              <a:rPr lang="en" sz="1200">
                <a:highlight>
                  <a:srgbClr val="FFFFFF"/>
                </a:highlight>
                <a:latin typeface="Roboto"/>
                <a:ea typeface="Roboto"/>
                <a:cs typeface="Roboto"/>
                <a:sym typeface="Roboto"/>
              </a:rPr>
              <a:t>By struct keyword within main() function</a:t>
            </a:r>
            <a:endParaRPr sz="1200">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AutoNum type="arabicPeriod"/>
            </a:pPr>
            <a:r>
              <a:rPr lang="en" sz="1200">
                <a:highlight>
                  <a:srgbClr val="FFFFFF"/>
                </a:highlight>
                <a:latin typeface="Roboto"/>
                <a:ea typeface="Roboto"/>
                <a:cs typeface="Roboto"/>
                <a:sym typeface="Roboto"/>
              </a:rPr>
              <a:t>By declaring a variable at the time of defining the structure.</a:t>
            </a:r>
            <a:endParaRPr sz="1200">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968" name="Google Shape;968;p133"/>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Font typeface="Arial"/>
              <a:buNone/>
            </a:pPr>
            <a:r>
              <a:rPr b="1" lang="en" sz="1200">
                <a:solidFill>
                  <a:srgbClr val="333333"/>
                </a:solidFill>
                <a:highlight>
                  <a:srgbClr val="FFFFFF"/>
                </a:highlight>
                <a:latin typeface="Roboto"/>
                <a:ea typeface="Roboto"/>
                <a:cs typeface="Roboto"/>
                <a:sym typeface="Roboto"/>
              </a:rPr>
              <a:t>1st way:</a:t>
            </a:r>
            <a:endParaRPr b="1"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lang="en" sz="1200">
                <a:solidFill>
                  <a:srgbClr val="333333"/>
                </a:solidFill>
                <a:highlight>
                  <a:srgbClr val="FFFFFF"/>
                </a:highlight>
                <a:latin typeface="Roboto"/>
                <a:ea typeface="Roboto"/>
                <a:cs typeface="Roboto"/>
                <a:sym typeface="Roboto"/>
              </a:rPr>
              <a:t>Let's see the example to declare the structure variable by struct keyword. It should be declared within the main function</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1200"/>
              </a:spcAft>
              <a:buClr>
                <a:schemeClr val="dk1"/>
              </a:buClr>
              <a:buSzPts val="1100"/>
              <a:buFont typeface="Arial"/>
              <a:buNone/>
            </a:pPr>
            <a:r>
              <a:t/>
            </a:r>
            <a:endParaRPr sz="1200">
              <a:solidFill>
                <a:srgbClr val="333333"/>
              </a:solidFill>
              <a:highlight>
                <a:srgbClr val="FFFFFF"/>
              </a:highlight>
              <a:latin typeface="Roboto"/>
              <a:ea typeface="Roboto"/>
              <a:cs typeface="Roboto"/>
              <a:sym typeface="Roboto"/>
            </a:endParaRPr>
          </a:p>
        </p:txBody>
      </p:sp>
      <p:pic>
        <p:nvPicPr>
          <p:cNvPr id="969" name="Google Shape;969;p133"/>
          <p:cNvPicPr preferRelativeResize="0"/>
          <p:nvPr/>
        </p:nvPicPr>
        <p:blipFill>
          <a:blip r:embed="rId3">
            <a:alphaModFix/>
          </a:blip>
          <a:stretch>
            <a:fillRect/>
          </a:stretch>
        </p:blipFill>
        <p:spPr>
          <a:xfrm>
            <a:off x="123300" y="3038550"/>
            <a:ext cx="9144001" cy="20503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2nd way </a:t>
            </a:r>
            <a:endParaRPr/>
          </a:p>
        </p:txBody>
      </p:sp>
      <p:sp>
        <p:nvSpPr>
          <p:cNvPr id="975" name="Google Shape;975;p134"/>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76" name="Google Shape;976;p134"/>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just">
              <a:lnSpc>
                <a:spcPct val="130000"/>
              </a:lnSpc>
              <a:spcBef>
                <a:spcPts val="1400"/>
              </a:spcBef>
              <a:spcAft>
                <a:spcPts val="0"/>
              </a:spcAft>
              <a:buClr>
                <a:schemeClr val="dk1"/>
              </a:buClr>
              <a:buSzPts val="1100"/>
              <a:buFont typeface="Arial"/>
              <a:buNone/>
            </a:pPr>
            <a:r>
              <a:rPr lang="en" sz="1600">
                <a:solidFill>
                  <a:srgbClr val="610B4B"/>
                </a:solidFill>
                <a:highlight>
                  <a:srgbClr val="FFFFFF"/>
                </a:highlight>
                <a:latin typeface="Arial"/>
                <a:ea typeface="Arial"/>
                <a:cs typeface="Arial"/>
                <a:sym typeface="Arial"/>
              </a:rPr>
              <a:t>Which approach is good</a:t>
            </a:r>
            <a:endParaRPr sz="1600">
              <a:solidFill>
                <a:srgbClr val="610B4B"/>
              </a:solidFill>
              <a:highlight>
                <a:srgbClr val="FFFFFF"/>
              </a:highlight>
              <a:latin typeface="Arial"/>
              <a:ea typeface="Arial"/>
              <a:cs typeface="Arial"/>
              <a:sym typeface="Arial"/>
            </a:endParaRPr>
          </a:p>
          <a:p>
            <a:pPr indent="0" lvl="0" marL="0" rtl="0" algn="l">
              <a:spcBef>
                <a:spcPts val="800"/>
              </a:spcBef>
              <a:spcAft>
                <a:spcPts val="0"/>
              </a:spcAft>
              <a:buNone/>
            </a:pPr>
            <a:r>
              <a:rPr lang="en" sz="1200">
                <a:solidFill>
                  <a:srgbClr val="333333"/>
                </a:solidFill>
                <a:highlight>
                  <a:srgbClr val="FFFFFF"/>
                </a:highlight>
                <a:latin typeface="Roboto"/>
                <a:ea typeface="Roboto"/>
                <a:cs typeface="Roboto"/>
                <a:sym typeface="Roboto"/>
              </a:rPr>
              <a:t>If number of variables are not fixed, use the 1st approach.</a:t>
            </a:r>
            <a:endParaRPr sz="1200">
              <a:solidFill>
                <a:srgbClr val="333333"/>
              </a:solidFill>
              <a:highlight>
                <a:srgbClr val="FFFFFF"/>
              </a:highlight>
              <a:latin typeface="Roboto"/>
              <a:ea typeface="Roboto"/>
              <a:cs typeface="Roboto"/>
              <a:sym typeface="Roboto"/>
            </a:endParaRPr>
          </a:p>
          <a:p>
            <a:pPr indent="0" lvl="0" marL="0" rtl="0" algn="l">
              <a:spcBef>
                <a:spcPts val="800"/>
              </a:spcBef>
              <a:spcAft>
                <a:spcPts val="0"/>
              </a:spcAft>
              <a:buNone/>
            </a:pPr>
            <a:r>
              <a:rPr lang="en" sz="1200">
                <a:solidFill>
                  <a:srgbClr val="333333"/>
                </a:solidFill>
                <a:highlight>
                  <a:srgbClr val="FFFFFF"/>
                </a:highlight>
                <a:latin typeface="Roboto"/>
                <a:ea typeface="Roboto"/>
                <a:cs typeface="Roboto"/>
                <a:sym typeface="Roboto"/>
              </a:rPr>
              <a:t>Else use 2nd approach </a:t>
            </a:r>
            <a:endParaRPr sz="1200">
              <a:solidFill>
                <a:srgbClr val="333333"/>
              </a:solidFill>
              <a:highlight>
                <a:srgbClr val="FFFFFF"/>
              </a:highlight>
              <a:latin typeface="Roboto"/>
              <a:ea typeface="Roboto"/>
              <a:cs typeface="Roboto"/>
              <a:sym typeface="Roboto"/>
            </a:endParaRPr>
          </a:p>
        </p:txBody>
      </p:sp>
      <p:pic>
        <p:nvPicPr>
          <p:cNvPr id="977" name="Google Shape;977;p134"/>
          <p:cNvPicPr preferRelativeResize="0"/>
          <p:nvPr/>
        </p:nvPicPr>
        <p:blipFill>
          <a:blip r:embed="rId3">
            <a:alphaModFix/>
          </a:blip>
          <a:stretch>
            <a:fillRect/>
          </a:stretch>
        </p:blipFill>
        <p:spPr>
          <a:xfrm>
            <a:off x="628650" y="1369225"/>
            <a:ext cx="3886201" cy="27622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3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CODE EXAMPLE</a:t>
            </a:r>
            <a:endParaRPr/>
          </a:p>
        </p:txBody>
      </p:sp>
      <p:sp>
        <p:nvSpPr>
          <p:cNvPr id="983" name="Google Shape;983;p135"/>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just">
              <a:lnSpc>
                <a:spcPct val="130000"/>
              </a:lnSpc>
              <a:spcBef>
                <a:spcPts val="1800"/>
              </a:spcBef>
              <a:spcAft>
                <a:spcPts val="0"/>
              </a:spcAft>
              <a:buClr>
                <a:schemeClr val="dk1"/>
              </a:buClr>
              <a:buSzPts val="1100"/>
              <a:buFont typeface="Arial"/>
              <a:buNone/>
            </a:pPr>
            <a:r>
              <a:rPr lang="en" sz="1900">
                <a:solidFill>
                  <a:srgbClr val="610B38"/>
                </a:solidFill>
                <a:highlight>
                  <a:srgbClr val="FFFFFF"/>
                </a:highlight>
                <a:latin typeface="Arial"/>
                <a:ea typeface="Arial"/>
                <a:cs typeface="Arial"/>
                <a:sym typeface="Arial"/>
              </a:rPr>
              <a:t>Accessing members of the structure</a:t>
            </a:r>
            <a:endParaRPr sz="1900">
              <a:solidFill>
                <a:srgbClr val="610B38"/>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There are two ways to access structure members:</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AutoNum type="arabicPeriod"/>
            </a:pPr>
            <a:r>
              <a:rPr lang="en" sz="1200">
                <a:highlight>
                  <a:srgbClr val="FFFFFF"/>
                </a:highlight>
                <a:latin typeface="Roboto"/>
                <a:ea typeface="Roboto"/>
                <a:cs typeface="Roboto"/>
                <a:sym typeface="Roboto"/>
              </a:rPr>
              <a:t>By . (member or dot operator)</a:t>
            </a:r>
            <a:endParaRPr sz="1200">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984" name="Google Shape;984;p135"/>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990" name="Google Shape;990;p136"/>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91" name="Google Shape;991;p136"/>
          <p:cNvSpPr txBox="1"/>
          <p:nvPr>
            <p:ph idx="2" type="body"/>
          </p:nvPr>
        </p:nvSpPr>
        <p:spPr>
          <a:xfrm>
            <a:off x="4629150" y="0"/>
            <a:ext cx="3886200" cy="5090700"/>
          </a:xfrm>
          <a:prstGeom prst="rect">
            <a:avLst/>
          </a:prstGeom>
        </p:spPr>
        <p:txBody>
          <a:bodyPr anchorCtr="0" anchor="t" bIns="34275" lIns="68575" spcFirstLastPara="1" rIns="68575" wrap="square" tIns="34275">
            <a:normAutofit fontScale="77500" lnSpcReduction="20000"/>
          </a:bodyPr>
          <a:lstStyle/>
          <a:p>
            <a:pPr indent="0" lvl="0" marL="0" rtl="0" algn="l">
              <a:spcBef>
                <a:spcPts val="800"/>
              </a:spcBef>
              <a:spcAft>
                <a:spcPts val="0"/>
              </a:spcAft>
              <a:buClr>
                <a:schemeClr val="dk1"/>
              </a:buClr>
              <a:buSzPct val="52380"/>
              <a:buFont typeface="Arial"/>
              <a:buNone/>
            </a:pPr>
            <a:r>
              <a:rPr lang="en"/>
              <a:t>#include&lt;stdio.h&gt;  </a:t>
            </a:r>
            <a:endParaRPr/>
          </a:p>
          <a:p>
            <a:pPr indent="0" lvl="0" marL="0" rtl="0" algn="l">
              <a:spcBef>
                <a:spcPts val="800"/>
              </a:spcBef>
              <a:spcAft>
                <a:spcPts val="0"/>
              </a:spcAft>
              <a:buClr>
                <a:schemeClr val="dk1"/>
              </a:buClr>
              <a:buSzPct val="52380"/>
              <a:buFont typeface="Arial"/>
              <a:buNone/>
            </a:pPr>
            <a:r>
              <a:rPr lang="en"/>
              <a:t>#include &lt;string.h&gt;    </a:t>
            </a:r>
            <a:endParaRPr/>
          </a:p>
          <a:p>
            <a:pPr indent="0" lvl="0" marL="0" rtl="0" algn="l">
              <a:spcBef>
                <a:spcPts val="800"/>
              </a:spcBef>
              <a:spcAft>
                <a:spcPts val="0"/>
              </a:spcAft>
              <a:buClr>
                <a:schemeClr val="dk1"/>
              </a:buClr>
              <a:buSzPct val="52380"/>
              <a:buFont typeface="Arial"/>
              <a:buNone/>
            </a:pPr>
            <a:r>
              <a:rPr lang="en"/>
              <a:t>struct employee      </a:t>
            </a:r>
            <a:endParaRPr/>
          </a:p>
          <a:p>
            <a:pPr indent="0" lvl="0" marL="0" rtl="0" algn="l">
              <a:spcBef>
                <a:spcPts val="800"/>
              </a:spcBef>
              <a:spcAft>
                <a:spcPts val="0"/>
              </a:spcAft>
              <a:buClr>
                <a:schemeClr val="dk1"/>
              </a:buClr>
              <a:buSzPct val="52380"/>
              <a:buFont typeface="Arial"/>
              <a:buNone/>
            </a:pPr>
            <a:r>
              <a:rPr lang="en"/>
              <a:t>{   int id;      </a:t>
            </a:r>
            <a:endParaRPr/>
          </a:p>
          <a:p>
            <a:pPr indent="0" lvl="0" marL="0" rtl="0" algn="l">
              <a:spcBef>
                <a:spcPts val="800"/>
              </a:spcBef>
              <a:spcAft>
                <a:spcPts val="0"/>
              </a:spcAft>
              <a:buClr>
                <a:schemeClr val="dk1"/>
              </a:buClr>
              <a:buSzPct val="52380"/>
              <a:buFont typeface="Arial"/>
              <a:buNone/>
            </a:pPr>
            <a:r>
              <a:rPr lang="en"/>
              <a:t>    char name[50];      </a:t>
            </a:r>
            <a:endParaRPr/>
          </a:p>
          <a:p>
            <a:pPr indent="0" lvl="0" marL="0" rtl="0" algn="l">
              <a:spcBef>
                <a:spcPts val="800"/>
              </a:spcBef>
              <a:spcAft>
                <a:spcPts val="0"/>
              </a:spcAft>
              <a:buClr>
                <a:schemeClr val="dk1"/>
              </a:buClr>
              <a:buSzPct val="52380"/>
              <a:buFont typeface="Arial"/>
              <a:buNone/>
            </a:pPr>
            <a:r>
              <a:rPr lang="en"/>
              <a:t>}e1;  //declaring e1 variable for structure    </a:t>
            </a:r>
            <a:endParaRPr/>
          </a:p>
          <a:p>
            <a:pPr indent="0" lvl="0" marL="0" rtl="0" algn="l">
              <a:spcBef>
                <a:spcPts val="800"/>
              </a:spcBef>
              <a:spcAft>
                <a:spcPts val="0"/>
              </a:spcAft>
              <a:buClr>
                <a:schemeClr val="dk1"/>
              </a:buClr>
              <a:buSzPct val="52380"/>
              <a:buFont typeface="Arial"/>
              <a:buNone/>
            </a:pPr>
            <a:r>
              <a:rPr lang="en"/>
              <a:t>int main( )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//store first employee information    </a:t>
            </a:r>
            <a:endParaRPr/>
          </a:p>
          <a:p>
            <a:pPr indent="0" lvl="0" marL="0" rtl="0" algn="l">
              <a:spcBef>
                <a:spcPts val="800"/>
              </a:spcBef>
              <a:spcAft>
                <a:spcPts val="0"/>
              </a:spcAft>
              <a:buClr>
                <a:schemeClr val="dk1"/>
              </a:buClr>
              <a:buSzPct val="52380"/>
              <a:buFont typeface="Arial"/>
              <a:buNone/>
            </a:pPr>
            <a:r>
              <a:rPr lang="en"/>
              <a:t>   e1.id=101;    </a:t>
            </a:r>
            <a:endParaRPr/>
          </a:p>
          <a:p>
            <a:pPr indent="0" lvl="0" marL="0" rtl="0" algn="l">
              <a:spcBef>
                <a:spcPts val="800"/>
              </a:spcBef>
              <a:spcAft>
                <a:spcPts val="0"/>
              </a:spcAft>
              <a:buClr>
                <a:schemeClr val="dk1"/>
              </a:buClr>
              <a:buSzPct val="52380"/>
              <a:buFont typeface="Arial"/>
              <a:buNone/>
            </a:pPr>
            <a:r>
              <a:rPr lang="en"/>
              <a:t>   strcpy(e1.name, "Sonoo Jaiswal");//copying string into char array    </a:t>
            </a:r>
            <a:endParaRPr/>
          </a:p>
          <a:p>
            <a:pPr indent="0" lvl="0" marL="0" rtl="0" algn="l">
              <a:spcBef>
                <a:spcPts val="800"/>
              </a:spcBef>
              <a:spcAft>
                <a:spcPts val="0"/>
              </a:spcAft>
              <a:buClr>
                <a:schemeClr val="dk1"/>
              </a:buClr>
              <a:buSzPct val="52380"/>
              <a:buFont typeface="Arial"/>
              <a:buNone/>
            </a:pPr>
            <a:r>
              <a:rPr lang="en"/>
              <a:t>   //printing first employee information    </a:t>
            </a:r>
            <a:endParaRPr/>
          </a:p>
          <a:p>
            <a:pPr indent="0" lvl="0" marL="0" rtl="0" algn="l">
              <a:spcBef>
                <a:spcPts val="800"/>
              </a:spcBef>
              <a:spcAft>
                <a:spcPts val="0"/>
              </a:spcAft>
              <a:buClr>
                <a:schemeClr val="dk1"/>
              </a:buClr>
              <a:buSzPct val="52380"/>
              <a:buFont typeface="Arial"/>
              <a:buNone/>
            </a:pPr>
            <a:r>
              <a:rPr lang="en"/>
              <a:t>   printf( "employee 1 id : %d\n", e1.id);    </a:t>
            </a:r>
            <a:endParaRPr/>
          </a:p>
          <a:p>
            <a:pPr indent="0" lvl="0" marL="0" rtl="0" algn="l">
              <a:spcBef>
                <a:spcPts val="800"/>
              </a:spcBef>
              <a:spcAft>
                <a:spcPts val="0"/>
              </a:spcAft>
              <a:buClr>
                <a:schemeClr val="dk1"/>
              </a:buClr>
              <a:buSzPct val="52380"/>
              <a:buFont typeface="Arial"/>
              <a:buNone/>
            </a:pPr>
            <a:r>
              <a:rPr lang="en"/>
              <a:t>   printf( "employee 1 name : %s\n", e1.name);    </a:t>
            </a:r>
            <a:endParaRPr/>
          </a:p>
          <a:p>
            <a:pPr indent="0" lvl="0" marL="0" rtl="0" algn="l">
              <a:spcBef>
                <a:spcPts val="800"/>
              </a:spcBef>
              <a:spcAft>
                <a:spcPts val="0"/>
              </a:spcAft>
              <a:buClr>
                <a:schemeClr val="dk1"/>
              </a:buClr>
              <a:buSzPct val="52380"/>
              <a:buFont typeface="Arial"/>
              <a:buNone/>
            </a:pPr>
            <a:r>
              <a:rPr lang="en"/>
              <a:t>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pic>
        <p:nvPicPr>
          <p:cNvPr id="992" name="Google Shape;992;p136"/>
          <p:cNvPicPr preferRelativeResize="0"/>
          <p:nvPr/>
        </p:nvPicPr>
        <p:blipFill>
          <a:blip r:embed="rId3">
            <a:alphaModFix/>
          </a:blip>
          <a:stretch>
            <a:fillRect/>
          </a:stretch>
        </p:blipFill>
        <p:spPr>
          <a:xfrm>
            <a:off x="-5" y="0"/>
            <a:ext cx="4565961" cy="514350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37"/>
          <p:cNvSpPr txBox="1"/>
          <p:nvPr>
            <p:ph type="title"/>
          </p:nvPr>
        </p:nvSpPr>
        <p:spPr>
          <a:xfrm>
            <a:off x="628650" y="88076"/>
            <a:ext cx="7886700" cy="2817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							</a:t>
            </a:r>
            <a:r>
              <a:rPr lang="en"/>
              <a:t>ANOTHER EXAMPLE</a:t>
            </a:r>
            <a:endParaRPr/>
          </a:p>
          <a:p>
            <a:pPr indent="0" lvl="0" marL="0" rtl="0" algn="l">
              <a:spcBef>
                <a:spcPts val="0"/>
              </a:spcBef>
              <a:spcAft>
                <a:spcPts val="0"/>
              </a:spcAft>
              <a:buNone/>
            </a:pPr>
            <a:r>
              <a:t/>
            </a:r>
            <a:endParaRPr/>
          </a:p>
        </p:txBody>
      </p:sp>
      <p:sp>
        <p:nvSpPr>
          <p:cNvPr id="998" name="Google Shape;998;p137"/>
          <p:cNvSpPr txBox="1"/>
          <p:nvPr>
            <p:ph idx="1" type="body"/>
          </p:nvPr>
        </p:nvSpPr>
        <p:spPr>
          <a:xfrm>
            <a:off x="628650" y="413952"/>
            <a:ext cx="3886200" cy="4218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999" name="Google Shape;999;p137"/>
          <p:cNvSpPr txBox="1"/>
          <p:nvPr>
            <p:ph idx="2" type="body"/>
          </p:nvPr>
        </p:nvSpPr>
        <p:spPr>
          <a:xfrm>
            <a:off x="4629150" y="176150"/>
            <a:ext cx="3886200" cy="48792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#include&lt;stdio.h&gt;  </a:t>
            </a:r>
            <a:endParaRPr/>
          </a:p>
          <a:p>
            <a:pPr indent="0" lvl="0" marL="0" rtl="0" algn="l">
              <a:spcBef>
                <a:spcPts val="800"/>
              </a:spcBef>
              <a:spcAft>
                <a:spcPts val="0"/>
              </a:spcAft>
              <a:buClr>
                <a:schemeClr val="dk1"/>
              </a:buClr>
              <a:buSzPct val="52380"/>
              <a:buFont typeface="Arial"/>
              <a:buNone/>
            </a:pPr>
            <a:r>
              <a:rPr lang="en"/>
              <a:t>#include &lt;string.h&gt;    </a:t>
            </a:r>
            <a:endParaRPr/>
          </a:p>
          <a:p>
            <a:pPr indent="0" lvl="0" marL="0" rtl="0" algn="l">
              <a:spcBef>
                <a:spcPts val="800"/>
              </a:spcBef>
              <a:spcAft>
                <a:spcPts val="0"/>
              </a:spcAft>
              <a:buClr>
                <a:schemeClr val="dk1"/>
              </a:buClr>
              <a:buSzPct val="52380"/>
              <a:buFont typeface="Arial"/>
              <a:buNone/>
            </a:pPr>
            <a:r>
              <a:rPr lang="en"/>
              <a:t>struct employee      </a:t>
            </a:r>
            <a:endParaRPr/>
          </a:p>
          <a:p>
            <a:pPr indent="0" lvl="0" marL="0" rtl="0" algn="l">
              <a:spcBef>
                <a:spcPts val="800"/>
              </a:spcBef>
              <a:spcAft>
                <a:spcPts val="0"/>
              </a:spcAft>
              <a:buClr>
                <a:schemeClr val="dk1"/>
              </a:buClr>
              <a:buSzPct val="52380"/>
              <a:buFont typeface="Arial"/>
              <a:buNone/>
            </a:pPr>
            <a:r>
              <a:rPr lang="en"/>
              <a:t>{   int id;      </a:t>
            </a:r>
            <a:endParaRPr/>
          </a:p>
          <a:p>
            <a:pPr indent="0" lvl="0" marL="0" rtl="0" algn="l">
              <a:spcBef>
                <a:spcPts val="800"/>
              </a:spcBef>
              <a:spcAft>
                <a:spcPts val="0"/>
              </a:spcAft>
              <a:buClr>
                <a:schemeClr val="dk1"/>
              </a:buClr>
              <a:buSzPct val="52380"/>
              <a:buFont typeface="Arial"/>
              <a:buNone/>
            </a:pPr>
            <a:r>
              <a:rPr lang="en"/>
              <a:t>    char name[50];      </a:t>
            </a:r>
            <a:endParaRPr/>
          </a:p>
          <a:p>
            <a:pPr indent="0" lvl="0" marL="0" rtl="0" algn="l">
              <a:spcBef>
                <a:spcPts val="800"/>
              </a:spcBef>
              <a:spcAft>
                <a:spcPts val="0"/>
              </a:spcAft>
              <a:buClr>
                <a:schemeClr val="dk1"/>
              </a:buClr>
              <a:buSzPct val="52380"/>
              <a:buFont typeface="Arial"/>
              <a:buNone/>
            </a:pPr>
            <a:r>
              <a:rPr lang="en"/>
              <a:t>    float salary;      </a:t>
            </a:r>
            <a:endParaRPr/>
          </a:p>
          <a:p>
            <a:pPr indent="0" lvl="0" marL="0" rtl="0" algn="l">
              <a:spcBef>
                <a:spcPts val="800"/>
              </a:spcBef>
              <a:spcAft>
                <a:spcPts val="0"/>
              </a:spcAft>
              <a:buClr>
                <a:schemeClr val="dk1"/>
              </a:buClr>
              <a:buSzPct val="52380"/>
              <a:buFont typeface="Arial"/>
              <a:buNone/>
            </a:pPr>
            <a:r>
              <a:rPr lang="en"/>
              <a:t>}e1,e2;  //declaring e1 and e2 variables for structure    </a:t>
            </a:r>
            <a:endParaRPr/>
          </a:p>
          <a:p>
            <a:pPr indent="0" lvl="0" marL="0" rtl="0" algn="l">
              <a:spcBef>
                <a:spcPts val="800"/>
              </a:spcBef>
              <a:spcAft>
                <a:spcPts val="0"/>
              </a:spcAft>
              <a:buClr>
                <a:schemeClr val="dk1"/>
              </a:buClr>
              <a:buSzPct val="52380"/>
              <a:buFont typeface="Arial"/>
              <a:buNone/>
            </a:pPr>
            <a:r>
              <a:rPr lang="en"/>
              <a:t>int main( )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//store first employee information    </a:t>
            </a:r>
            <a:endParaRPr/>
          </a:p>
          <a:p>
            <a:pPr indent="0" lvl="0" marL="0" rtl="0" algn="l">
              <a:spcBef>
                <a:spcPts val="800"/>
              </a:spcBef>
              <a:spcAft>
                <a:spcPts val="0"/>
              </a:spcAft>
              <a:buClr>
                <a:schemeClr val="dk1"/>
              </a:buClr>
              <a:buSzPct val="52380"/>
              <a:buFont typeface="Arial"/>
              <a:buNone/>
            </a:pPr>
            <a:r>
              <a:rPr lang="en"/>
              <a:t>   e1.id=101;    </a:t>
            </a:r>
            <a:endParaRPr/>
          </a:p>
          <a:p>
            <a:pPr indent="0" lvl="0" marL="0" rtl="0" algn="l">
              <a:spcBef>
                <a:spcPts val="800"/>
              </a:spcBef>
              <a:spcAft>
                <a:spcPts val="0"/>
              </a:spcAft>
              <a:buClr>
                <a:schemeClr val="dk1"/>
              </a:buClr>
              <a:buSzPct val="52380"/>
              <a:buFont typeface="Arial"/>
              <a:buNone/>
            </a:pPr>
            <a:r>
              <a:rPr lang="en"/>
              <a:t>   strcpy(e1.name, "Sonoo Jaiswal");//copying string into char array    </a:t>
            </a:r>
            <a:endParaRPr/>
          </a:p>
          <a:p>
            <a:pPr indent="0" lvl="0" marL="0" rtl="0" algn="l">
              <a:spcBef>
                <a:spcPts val="800"/>
              </a:spcBef>
              <a:spcAft>
                <a:spcPts val="0"/>
              </a:spcAft>
              <a:buClr>
                <a:schemeClr val="dk1"/>
              </a:buClr>
              <a:buSzPct val="52380"/>
              <a:buFont typeface="Arial"/>
              <a:buNone/>
            </a:pPr>
            <a:r>
              <a:rPr lang="en"/>
              <a:t>   e1.salary=56000;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//store second employee information    </a:t>
            </a:r>
            <a:endParaRPr/>
          </a:p>
          <a:p>
            <a:pPr indent="0" lvl="0" marL="0" rtl="0" algn="l">
              <a:spcBef>
                <a:spcPts val="800"/>
              </a:spcBef>
              <a:spcAft>
                <a:spcPts val="0"/>
              </a:spcAft>
              <a:buClr>
                <a:schemeClr val="dk1"/>
              </a:buClr>
              <a:buSzPct val="52380"/>
              <a:buFont typeface="Arial"/>
              <a:buNone/>
            </a:pPr>
            <a:r>
              <a:rPr lang="en"/>
              <a:t>   e2.id=102;    </a:t>
            </a:r>
            <a:endParaRPr/>
          </a:p>
          <a:p>
            <a:pPr indent="0" lvl="0" marL="0" rtl="0" algn="l">
              <a:spcBef>
                <a:spcPts val="800"/>
              </a:spcBef>
              <a:spcAft>
                <a:spcPts val="0"/>
              </a:spcAft>
              <a:buClr>
                <a:schemeClr val="dk1"/>
              </a:buClr>
              <a:buSzPct val="52380"/>
              <a:buFont typeface="Arial"/>
              <a:buNone/>
            </a:pPr>
            <a:r>
              <a:rPr lang="en"/>
              <a:t>   strcpy(e2.name, "James Bond");    </a:t>
            </a:r>
            <a:endParaRPr/>
          </a:p>
          <a:p>
            <a:pPr indent="0" lvl="0" marL="0" rtl="0" algn="l">
              <a:spcBef>
                <a:spcPts val="800"/>
              </a:spcBef>
              <a:spcAft>
                <a:spcPts val="0"/>
              </a:spcAft>
              <a:buClr>
                <a:schemeClr val="dk1"/>
              </a:buClr>
              <a:buSzPct val="52380"/>
              <a:buFont typeface="Arial"/>
              <a:buNone/>
            </a:pPr>
            <a:r>
              <a:rPr lang="en"/>
              <a:t>   e2.salary=126000;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//printing first employee information    </a:t>
            </a:r>
            <a:endParaRPr/>
          </a:p>
          <a:p>
            <a:pPr indent="0" lvl="0" marL="0" rtl="0" algn="l">
              <a:spcBef>
                <a:spcPts val="800"/>
              </a:spcBef>
              <a:spcAft>
                <a:spcPts val="0"/>
              </a:spcAft>
              <a:buClr>
                <a:schemeClr val="dk1"/>
              </a:buClr>
              <a:buSzPct val="52380"/>
              <a:buFont typeface="Arial"/>
              <a:buNone/>
            </a:pPr>
            <a:r>
              <a:rPr lang="en"/>
              <a:t>   printf( "employee 1 id : %d\n", e1.id);    </a:t>
            </a:r>
            <a:endParaRPr/>
          </a:p>
          <a:p>
            <a:pPr indent="0" lvl="0" marL="0" rtl="0" algn="l">
              <a:spcBef>
                <a:spcPts val="800"/>
              </a:spcBef>
              <a:spcAft>
                <a:spcPts val="0"/>
              </a:spcAft>
              <a:buClr>
                <a:schemeClr val="dk1"/>
              </a:buClr>
              <a:buSzPct val="52380"/>
              <a:buFont typeface="Arial"/>
              <a:buNone/>
            </a:pPr>
            <a:r>
              <a:rPr lang="en"/>
              <a:t>   printf( "employee 1 name : %s\n", e1.name);    </a:t>
            </a:r>
            <a:endParaRPr/>
          </a:p>
          <a:p>
            <a:pPr indent="0" lvl="0" marL="0" rtl="0" algn="l">
              <a:spcBef>
                <a:spcPts val="800"/>
              </a:spcBef>
              <a:spcAft>
                <a:spcPts val="0"/>
              </a:spcAft>
              <a:buClr>
                <a:schemeClr val="dk1"/>
              </a:buClr>
              <a:buSzPct val="52380"/>
              <a:buFont typeface="Arial"/>
              <a:buNone/>
            </a:pPr>
            <a:r>
              <a:rPr lang="en"/>
              <a:t>   printf( "employee 1 salary : %f\n", e1.salary);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//printing second employee information    </a:t>
            </a:r>
            <a:endParaRPr/>
          </a:p>
          <a:p>
            <a:pPr indent="0" lvl="0" marL="0" rtl="0" algn="l">
              <a:spcBef>
                <a:spcPts val="800"/>
              </a:spcBef>
              <a:spcAft>
                <a:spcPts val="0"/>
              </a:spcAft>
              <a:buClr>
                <a:schemeClr val="dk1"/>
              </a:buClr>
              <a:buSzPct val="52380"/>
              <a:buFont typeface="Arial"/>
              <a:buNone/>
            </a:pPr>
            <a:r>
              <a:rPr lang="en"/>
              <a:t>   printf( "employee 2 id : %d\n", e2.id);    </a:t>
            </a:r>
            <a:endParaRPr/>
          </a:p>
          <a:p>
            <a:pPr indent="0" lvl="0" marL="0" rtl="0" algn="l">
              <a:spcBef>
                <a:spcPts val="800"/>
              </a:spcBef>
              <a:spcAft>
                <a:spcPts val="0"/>
              </a:spcAft>
              <a:buClr>
                <a:schemeClr val="dk1"/>
              </a:buClr>
              <a:buSzPct val="52380"/>
              <a:buFont typeface="Arial"/>
              <a:buNone/>
            </a:pPr>
            <a:r>
              <a:rPr lang="en"/>
              <a:t>   printf( "employee 2 name : %s\n", e2.name);    </a:t>
            </a:r>
            <a:endParaRPr/>
          </a:p>
          <a:p>
            <a:pPr indent="0" lvl="0" marL="0" rtl="0" algn="l">
              <a:spcBef>
                <a:spcPts val="800"/>
              </a:spcBef>
              <a:spcAft>
                <a:spcPts val="0"/>
              </a:spcAft>
              <a:buClr>
                <a:schemeClr val="dk1"/>
              </a:buClr>
              <a:buSzPct val="52380"/>
              <a:buFont typeface="Arial"/>
              <a:buNone/>
            </a:pPr>
            <a:r>
              <a:rPr lang="en"/>
              <a:t>   printf( "employee 2 salary : %f\n", e2.salary);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pic>
        <p:nvPicPr>
          <p:cNvPr id="1000" name="Google Shape;1000;p137"/>
          <p:cNvPicPr preferRelativeResize="0"/>
          <p:nvPr/>
        </p:nvPicPr>
        <p:blipFill>
          <a:blip r:embed="rId3">
            <a:alphaModFix/>
          </a:blip>
          <a:stretch>
            <a:fillRect/>
          </a:stretch>
        </p:blipFill>
        <p:spPr>
          <a:xfrm>
            <a:off x="4" y="-48500"/>
            <a:ext cx="3548841" cy="51435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TYPEDEF - </a:t>
            </a:r>
            <a:r>
              <a:rPr lang="en" u="sng">
                <a:solidFill>
                  <a:schemeClr val="hlink"/>
                </a:solidFill>
                <a:hlinkClick r:id="rId3"/>
              </a:rPr>
              <a:t>https://www.javatpoint.com/typedef-in-c</a:t>
            </a:r>
            <a:endParaRPr/>
          </a:p>
        </p:txBody>
      </p:sp>
      <p:sp>
        <p:nvSpPr>
          <p:cNvPr id="1006" name="Google Shape;1006;p138"/>
          <p:cNvSpPr txBox="1"/>
          <p:nvPr>
            <p:ph idx="1" type="body"/>
          </p:nvPr>
        </p:nvSpPr>
        <p:spPr>
          <a:xfrm>
            <a:off x="628650" y="1369219"/>
            <a:ext cx="3886200" cy="3263400"/>
          </a:xfrm>
          <a:prstGeom prst="rect">
            <a:avLst/>
          </a:prstGeom>
        </p:spPr>
        <p:txBody>
          <a:bodyPr anchorCtr="0" anchor="t" bIns="34275" lIns="68575" spcFirstLastPara="1" rIns="68575" wrap="square" tIns="34275">
            <a:normAutofit fontScale="47500" lnSpcReduction="10000"/>
          </a:bodyPr>
          <a:lstStyle/>
          <a:p>
            <a:pPr indent="0" lvl="0" marL="457200" rtl="0" algn="l">
              <a:lnSpc>
                <a:spcPct val="156250"/>
              </a:lnSpc>
              <a:spcBef>
                <a:spcPts val="900"/>
              </a:spcBef>
              <a:spcAft>
                <a:spcPts val="0"/>
              </a:spcAft>
              <a:buNone/>
            </a:pPr>
            <a:r>
              <a:rPr b="1" lang="en" sz="2200">
                <a:solidFill>
                  <a:srgbClr val="006699"/>
                </a:solidFill>
                <a:latin typeface="Roboto"/>
                <a:ea typeface="Roboto"/>
                <a:cs typeface="Roboto"/>
                <a:sym typeface="Roboto"/>
              </a:rPr>
              <a:t>typedef</a:t>
            </a:r>
            <a:r>
              <a:rPr lang="en" sz="2200">
                <a:latin typeface="Roboto"/>
                <a:ea typeface="Roboto"/>
                <a:cs typeface="Roboto"/>
                <a:sym typeface="Roboto"/>
              </a:rPr>
              <a:t> &lt;existing_name&gt; &lt;alias_name&gt;  </a:t>
            </a:r>
            <a:endParaRPr/>
          </a:p>
          <a:p>
            <a:pPr indent="0" lvl="0" marL="0" rtl="0" algn="l">
              <a:spcBef>
                <a:spcPts val="800"/>
              </a:spcBef>
              <a:spcAft>
                <a:spcPts val="0"/>
              </a:spcAft>
              <a:buClr>
                <a:schemeClr val="dk1"/>
              </a:buClr>
              <a:buSzPct val="52380"/>
              <a:buFont typeface="Arial"/>
              <a:buNone/>
            </a:pPr>
            <a:r>
              <a:rPr lang="en"/>
              <a:t>In the above syntax, 'existing_name' is the name of an already existing variable while 'alias name' is another name given to the existing variable.</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For example, suppose we want to create a variable of type unsigned int, then it becomes a tedious task if we want to declare multiple variables of this type. To overcome the problem, we use a typedef keyword.</a:t>
            </a:r>
            <a:endParaRPr/>
          </a:p>
          <a:p>
            <a:pPr indent="0" lvl="0" marL="0" rtl="0" algn="l">
              <a:spcBef>
                <a:spcPts val="800"/>
              </a:spcBef>
              <a:spcAft>
                <a:spcPts val="0"/>
              </a:spcAft>
              <a:buClr>
                <a:schemeClr val="dk1"/>
              </a:buClr>
              <a:buSzPct val="52380"/>
              <a:buFont typeface="Arial"/>
              <a:buNone/>
            </a:pPr>
            <a:r>
              <a:t/>
            </a:r>
            <a:endParaRPr b="1"/>
          </a:p>
          <a:p>
            <a:pPr indent="0" lvl="0" marL="0" rtl="0" algn="l">
              <a:spcBef>
                <a:spcPts val="800"/>
              </a:spcBef>
              <a:spcAft>
                <a:spcPts val="0"/>
              </a:spcAft>
              <a:buClr>
                <a:schemeClr val="dk1"/>
              </a:buClr>
              <a:buSzPct val="52380"/>
              <a:buFont typeface="Arial"/>
              <a:buNone/>
            </a:pPr>
            <a:r>
              <a:rPr b="1" lang="en"/>
              <a:t>typedef unsigned int unit;  </a:t>
            </a:r>
            <a:endParaRPr b="1"/>
          </a:p>
          <a:p>
            <a:pPr indent="0" lvl="0" marL="0" rtl="0" algn="l">
              <a:spcBef>
                <a:spcPts val="800"/>
              </a:spcBef>
              <a:spcAft>
                <a:spcPts val="0"/>
              </a:spcAft>
              <a:buClr>
                <a:schemeClr val="dk1"/>
              </a:buClr>
              <a:buSzPct val="52380"/>
              <a:buFont typeface="Arial"/>
              <a:buNone/>
            </a:pPr>
            <a:r>
              <a:rPr lang="en"/>
              <a:t>In the above statements, we have declared the unit variable of type unsigned int by using a typedef keyword.</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None/>
            </a:pPr>
            <a:r>
              <a:t/>
            </a:r>
            <a:endParaRPr/>
          </a:p>
        </p:txBody>
      </p:sp>
      <p:sp>
        <p:nvSpPr>
          <p:cNvPr id="1007" name="Google Shape;1007;p138"/>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Now, we can create the variables of type unsigned int by writing the following statement:</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b="1" lang="en" u="sng"/>
              <a:t>unit a, b;  </a:t>
            </a:r>
            <a:r>
              <a:rPr lang="en"/>
              <a:t> </a:t>
            </a:r>
            <a:endParaRPr/>
          </a:p>
          <a:p>
            <a:pPr indent="0" lvl="0" marL="0" rtl="0" algn="l">
              <a:spcBef>
                <a:spcPts val="800"/>
              </a:spcBef>
              <a:spcAft>
                <a:spcPts val="0"/>
              </a:spcAft>
              <a:buClr>
                <a:schemeClr val="dk1"/>
              </a:buClr>
              <a:buSzPts val="1100"/>
              <a:buFont typeface="Arial"/>
              <a:buNone/>
            </a:pPr>
            <a:r>
              <a:rPr lang="en"/>
              <a:t>instead of writing:</a:t>
            </a:r>
            <a:endParaRPr/>
          </a:p>
          <a:p>
            <a:pPr indent="0" lvl="0" marL="0" rtl="0" algn="l">
              <a:spcBef>
                <a:spcPts val="800"/>
              </a:spcBef>
              <a:spcAft>
                <a:spcPts val="0"/>
              </a:spcAft>
              <a:buClr>
                <a:schemeClr val="dk1"/>
              </a:buClr>
              <a:buSzPts val="1100"/>
              <a:buFont typeface="Arial"/>
              <a:buNone/>
            </a:pPr>
            <a:r>
              <a:rPr b="1" lang="en"/>
              <a:t>unsigned int a, b; </a:t>
            </a:r>
            <a:r>
              <a:rPr lang="en"/>
              <a:t>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11" name="Shape 1011"/>
        <p:cNvGrpSpPr/>
        <p:nvPr/>
      </p:nvGrpSpPr>
      <p:grpSpPr>
        <a:xfrm>
          <a:off x="0" y="0"/>
          <a:ext cx="0" cy="0"/>
          <a:chOff x="0" y="0"/>
          <a:chExt cx="0" cy="0"/>
        </a:xfrm>
      </p:grpSpPr>
      <p:sp>
        <p:nvSpPr>
          <p:cNvPr id="1012" name="Google Shape;1012;p13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Array of structures</a:t>
            </a:r>
            <a:endParaRPr/>
          </a:p>
        </p:txBody>
      </p:sp>
      <p:sp>
        <p:nvSpPr>
          <p:cNvPr id="1013" name="Google Shape;1013;p139"/>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highlight>
                  <a:srgbClr val="EEEEEE"/>
                </a:highlight>
                <a:latin typeface="Arial"/>
                <a:ea typeface="Arial"/>
                <a:cs typeface="Arial"/>
                <a:sym typeface="Arial"/>
              </a:rPr>
              <a:t>struct book{</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int pages;</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char author [30];</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float price;</a:t>
            </a:r>
            <a:endParaRPr sz="1150">
              <a:highlight>
                <a:srgbClr val="EEEEEE"/>
              </a:highlight>
              <a:latin typeface="Arial"/>
              <a:ea typeface="Arial"/>
              <a:cs typeface="Arial"/>
              <a:sym typeface="Arial"/>
            </a:endParaRPr>
          </a:p>
          <a:p>
            <a:pPr indent="0" lvl="0" marL="139700" marR="139700" rtl="0" algn="l">
              <a:lnSpc>
                <a:spcPct val="115000"/>
              </a:lnSpc>
              <a:spcBef>
                <a:spcPts val="600"/>
              </a:spcBef>
              <a:spcAft>
                <a:spcPts val="600"/>
              </a:spcAft>
              <a:buClr>
                <a:schemeClr val="dk1"/>
              </a:buClr>
              <a:buSzPts val="1100"/>
              <a:buFont typeface="Arial"/>
              <a:buNone/>
            </a:pPr>
            <a:r>
              <a:rPr lang="en" sz="1150">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p:txBody>
      </p:sp>
      <p:sp>
        <p:nvSpPr>
          <p:cNvPr id="1014" name="Google Shape;1014;p139"/>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304800" lvl="0" marL="889000" rtl="0" algn="l">
              <a:lnSpc>
                <a:spcPct val="150000"/>
              </a:lnSpc>
              <a:spcBef>
                <a:spcPts val="0"/>
              </a:spcBef>
              <a:spcAft>
                <a:spcPts val="0"/>
              </a:spcAft>
              <a:buClr>
                <a:schemeClr val="dk1"/>
              </a:buClr>
              <a:buSzPts val="1200"/>
              <a:buFont typeface="Nunito"/>
              <a:buChar char="●"/>
            </a:pPr>
            <a:r>
              <a:rPr lang="en" sz="1200">
                <a:latin typeface="Nunito"/>
                <a:ea typeface="Nunito"/>
                <a:cs typeface="Nunito"/>
                <a:sym typeface="Nunito"/>
              </a:rPr>
              <a:t>The most common use of structure in C programming is an array of structures.</a:t>
            </a:r>
            <a:endParaRPr sz="1200">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latin typeface="Nunito"/>
                <a:ea typeface="Nunito"/>
                <a:cs typeface="Nunito"/>
                <a:sym typeface="Nunito"/>
              </a:rPr>
              <a:t>To declare an array of structure, first the structure must be defined and then an array variable of that type should be defined.</a:t>
            </a:r>
            <a:endParaRPr sz="1200">
              <a:latin typeface="Nunito"/>
              <a:ea typeface="Nunito"/>
              <a:cs typeface="Nunito"/>
              <a:sym typeface="Nunito"/>
            </a:endParaRPr>
          </a:p>
          <a:p>
            <a:pPr indent="-304800" lvl="0" marL="889000" rtl="0" algn="l">
              <a:lnSpc>
                <a:spcPct val="150000"/>
              </a:lnSpc>
              <a:spcBef>
                <a:spcPts val="0"/>
              </a:spcBef>
              <a:spcAft>
                <a:spcPts val="0"/>
              </a:spcAft>
              <a:buClr>
                <a:schemeClr val="dk1"/>
              </a:buClr>
              <a:buSzPts val="1200"/>
              <a:buFont typeface="Nunito"/>
              <a:buChar char="●"/>
            </a:pPr>
            <a:r>
              <a:rPr lang="en" sz="1200">
                <a:latin typeface="Nunito"/>
                <a:ea typeface="Nunito"/>
                <a:cs typeface="Nunito"/>
                <a:sym typeface="Nunito"/>
              </a:rPr>
              <a:t>For Example − struct book b[10]; //10 elements in an array of structures of type ‘book’</a:t>
            </a:r>
            <a:endParaRPr sz="1200">
              <a:latin typeface="Nunito"/>
              <a:ea typeface="Nunito"/>
              <a:cs typeface="Nunito"/>
              <a:sym typeface="Nunito"/>
            </a:endParaRPr>
          </a:p>
          <a:p>
            <a:pPr indent="0" lvl="0" marL="0" rtl="0" algn="l">
              <a:spcBef>
                <a:spcPts val="3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629854" y="342900"/>
            <a:ext cx="2743200" cy="12003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STRUCTURE OF C</a:t>
            </a:r>
            <a:endParaRPr/>
          </a:p>
        </p:txBody>
      </p:sp>
      <p:sp>
        <p:nvSpPr>
          <p:cNvPr id="176" name="Google Shape;176;p25"/>
          <p:cNvSpPr txBox="1"/>
          <p:nvPr>
            <p:ph idx="1" type="body"/>
          </p:nvPr>
        </p:nvSpPr>
        <p:spPr>
          <a:xfrm>
            <a:off x="629841" y="1543050"/>
            <a:ext cx="2949300" cy="28587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Clr>
                <a:schemeClr val="dk1"/>
              </a:buClr>
              <a:buSzPts val="1100"/>
              <a:buFont typeface="Arial"/>
              <a:buNone/>
            </a:pPr>
            <a:r>
              <a:rPr lang="en"/>
              <a:t>Structure of a C program👇</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1)Header Files Inclusion,</a:t>
            </a:r>
            <a:endParaRPr/>
          </a:p>
          <a:p>
            <a:pPr indent="0" lvl="0" marL="0" rtl="0" algn="l">
              <a:spcBef>
                <a:spcPts val="800"/>
              </a:spcBef>
              <a:spcAft>
                <a:spcPts val="0"/>
              </a:spcAft>
              <a:buClr>
                <a:schemeClr val="dk1"/>
              </a:buClr>
              <a:buSzPts val="1100"/>
              <a:buFont typeface="Arial"/>
              <a:buNone/>
            </a:pPr>
            <a:r>
              <a:rPr lang="en"/>
              <a:t>2)Main Method Declaration,</a:t>
            </a:r>
            <a:endParaRPr/>
          </a:p>
          <a:p>
            <a:pPr indent="0" lvl="0" marL="0" rtl="0" algn="l">
              <a:spcBef>
                <a:spcPts val="800"/>
              </a:spcBef>
              <a:spcAft>
                <a:spcPts val="0"/>
              </a:spcAft>
              <a:buClr>
                <a:schemeClr val="dk1"/>
              </a:buClr>
              <a:buSzPts val="1100"/>
              <a:buFont typeface="Arial"/>
              <a:buNone/>
            </a:pPr>
            <a:r>
              <a:rPr lang="en"/>
              <a:t>3)Variable Declaration,</a:t>
            </a:r>
            <a:endParaRPr/>
          </a:p>
          <a:p>
            <a:pPr indent="0" lvl="0" marL="0" rtl="0" algn="l">
              <a:spcBef>
                <a:spcPts val="800"/>
              </a:spcBef>
              <a:spcAft>
                <a:spcPts val="0"/>
              </a:spcAft>
              <a:buClr>
                <a:schemeClr val="dk1"/>
              </a:buClr>
              <a:buSzPts val="1100"/>
              <a:buFont typeface="Arial"/>
              <a:buNone/>
            </a:pPr>
            <a:r>
              <a:rPr lang="en"/>
              <a:t>4)Body,</a:t>
            </a:r>
            <a:endParaRPr/>
          </a:p>
          <a:p>
            <a:pPr indent="0" lvl="0" marL="0" rtl="0" algn="l">
              <a:spcBef>
                <a:spcPts val="800"/>
              </a:spcBef>
              <a:spcAft>
                <a:spcPts val="0"/>
              </a:spcAft>
              <a:buClr>
                <a:schemeClr val="dk1"/>
              </a:buClr>
              <a:buSzPts val="1100"/>
              <a:buFont typeface="Arial"/>
              <a:buNone/>
            </a:pPr>
            <a:r>
              <a:rPr lang="en"/>
              <a:t>5)Return Statemen.</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By structure, it is meant that any program can be written in this structure only. Writing a C program in any other structure will hence lead to compilation error.</a:t>
            </a:r>
            <a:endParaRPr/>
          </a:p>
          <a:p>
            <a:pPr indent="0" lvl="0" marL="0" rtl="0" algn="l">
              <a:spcBef>
                <a:spcPts val="800"/>
              </a:spcBef>
              <a:spcAft>
                <a:spcPts val="0"/>
              </a:spcAft>
              <a:buNone/>
            </a:pPr>
            <a:r>
              <a:t/>
            </a:r>
            <a:endParaRPr/>
          </a:p>
        </p:txBody>
      </p:sp>
      <p:pic>
        <p:nvPicPr>
          <p:cNvPr id="177" name="Google Shape;177;p25"/>
          <p:cNvPicPr preferRelativeResize="0"/>
          <p:nvPr/>
        </p:nvPicPr>
        <p:blipFill>
          <a:blip r:embed="rId3">
            <a:alphaModFix/>
          </a:blip>
          <a:stretch>
            <a:fillRect/>
          </a:stretch>
        </p:blipFill>
        <p:spPr>
          <a:xfrm>
            <a:off x="3825825" y="333225"/>
            <a:ext cx="5524825"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629841" y="342900"/>
            <a:ext cx="2949300" cy="12003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sz="2000"/>
          </a:p>
        </p:txBody>
      </p:sp>
      <p:sp>
        <p:nvSpPr>
          <p:cNvPr id="183" name="Google Shape;183;p26"/>
          <p:cNvSpPr txBox="1"/>
          <p:nvPr>
            <p:ph idx="1" type="body"/>
          </p:nvPr>
        </p:nvSpPr>
        <p:spPr>
          <a:xfrm>
            <a:off x="3887391" y="740569"/>
            <a:ext cx="4629300" cy="36552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45833"/>
              <a:buFont typeface="Arial"/>
              <a:buNone/>
            </a:pPr>
            <a:r>
              <a:rPr lang="en"/>
              <a:t>Example explained</a:t>
            </a:r>
            <a:endParaRPr/>
          </a:p>
          <a:p>
            <a:pPr indent="0" lvl="0" marL="0" rtl="0" algn="l">
              <a:spcBef>
                <a:spcPts val="800"/>
              </a:spcBef>
              <a:spcAft>
                <a:spcPts val="0"/>
              </a:spcAft>
              <a:buClr>
                <a:schemeClr val="dk1"/>
              </a:buClr>
              <a:buSzPct val="45833"/>
              <a:buFont typeface="Arial"/>
              <a:buNone/>
            </a:pPr>
            <a:r>
              <a:rPr lang="en"/>
              <a:t>Line 1: #include &lt;stdio.h&gt; is a header file library that lets us work with input and output functions, such as printf() (used in line 4). Header files add functionality to C programs.</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Don't worry if you don't understand how  #include &lt;stdio.h&gt; works. Just think of it as something that (almost) always appears in your program.</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Line 2: A blank line. C ignores white space. But we use it to make the code more readable.</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Line 3: Another thing that always appear in a C program, is main(). This is called a function. Any code inside its curly brackets {} will be executed.</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Line 4: printf() is a function used to output/print text to the screen. In our example it will output "Hello World".</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Note that: Every C statement ends with a semicolon ;</a:t>
            </a:r>
            <a:endParaRPr/>
          </a:p>
          <a:p>
            <a:pPr indent="0" lvl="0" marL="0" rtl="0" algn="l">
              <a:spcBef>
                <a:spcPts val="800"/>
              </a:spcBef>
              <a:spcAft>
                <a:spcPts val="0"/>
              </a:spcAft>
              <a:buNone/>
            </a:pPr>
            <a:r>
              <a:t/>
            </a:r>
            <a:endParaRPr/>
          </a:p>
        </p:txBody>
      </p:sp>
      <p:sp>
        <p:nvSpPr>
          <p:cNvPr id="184" name="Google Shape;184;p26"/>
          <p:cNvSpPr txBox="1"/>
          <p:nvPr>
            <p:ph idx="2" type="body"/>
          </p:nvPr>
        </p:nvSpPr>
        <p:spPr>
          <a:xfrm>
            <a:off x="629850" y="2927000"/>
            <a:ext cx="2949300" cy="1474800"/>
          </a:xfrm>
          <a:prstGeom prst="rect">
            <a:avLst/>
          </a:prstGeom>
        </p:spPr>
        <p:txBody>
          <a:bodyPr anchorCtr="0" anchor="t" bIns="34275" lIns="68575" spcFirstLastPara="1" rIns="68575" wrap="square" tIns="34275">
            <a:normAutofit fontScale="85000" lnSpcReduction="20000"/>
          </a:bodyPr>
          <a:lstStyle/>
          <a:p>
            <a:pPr indent="0" lvl="0" marL="0" rtl="0" algn="l">
              <a:spcBef>
                <a:spcPts val="800"/>
              </a:spcBef>
              <a:spcAft>
                <a:spcPts val="0"/>
              </a:spcAft>
              <a:buClr>
                <a:schemeClr val="dk1"/>
              </a:buClr>
              <a:buSzPct val="91666"/>
              <a:buFont typeface="Arial"/>
              <a:buNone/>
            </a:pPr>
            <a:r>
              <a:rPr lang="en"/>
              <a:t>#include &lt;stdio.h&gt;</a:t>
            </a:r>
            <a:endParaRPr/>
          </a:p>
          <a:p>
            <a:pPr indent="0" lvl="0" marL="0" rtl="0" algn="l">
              <a:spcBef>
                <a:spcPts val="800"/>
              </a:spcBef>
              <a:spcAft>
                <a:spcPts val="0"/>
              </a:spcAft>
              <a:buClr>
                <a:schemeClr val="dk1"/>
              </a:buClr>
              <a:buSzPct val="91666"/>
              <a:buFont typeface="Arial"/>
              <a:buNone/>
            </a:pPr>
            <a:r>
              <a:t/>
            </a:r>
            <a:endParaRPr/>
          </a:p>
          <a:p>
            <a:pPr indent="0" lvl="0" marL="0" rtl="0" algn="l">
              <a:spcBef>
                <a:spcPts val="800"/>
              </a:spcBef>
              <a:spcAft>
                <a:spcPts val="0"/>
              </a:spcAft>
              <a:buClr>
                <a:schemeClr val="dk1"/>
              </a:buClr>
              <a:buSzPct val="91666"/>
              <a:buFont typeface="Arial"/>
              <a:buNone/>
            </a:pPr>
            <a:r>
              <a:rPr lang="en"/>
              <a:t>int main() {</a:t>
            </a:r>
            <a:endParaRPr/>
          </a:p>
          <a:p>
            <a:pPr indent="0" lvl="0" marL="0" rtl="0" algn="l">
              <a:spcBef>
                <a:spcPts val="800"/>
              </a:spcBef>
              <a:spcAft>
                <a:spcPts val="0"/>
              </a:spcAft>
              <a:buClr>
                <a:schemeClr val="dk1"/>
              </a:buClr>
              <a:buSzPct val="91666"/>
              <a:buFont typeface="Arial"/>
              <a:buNone/>
            </a:pPr>
            <a:r>
              <a:rPr lang="en"/>
              <a:t>  printf("Hello World!");</a:t>
            </a:r>
            <a:endParaRPr/>
          </a:p>
          <a:p>
            <a:pPr indent="0" lvl="0" marL="0" rtl="0" algn="l">
              <a:spcBef>
                <a:spcPts val="800"/>
              </a:spcBef>
              <a:spcAft>
                <a:spcPts val="0"/>
              </a:spcAft>
              <a:buClr>
                <a:schemeClr val="dk1"/>
              </a:buClr>
              <a:buSzPct val="91666"/>
              <a:buFont typeface="Arial"/>
              <a:buNone/>
            </a:pPr>
            <a:r>
              <a:rPr lang="en"/>
              <a:t>  return 0;</a:t>
            </a:r>
            <a:endParaRPr/>
          </a:p>
          <a:p>
            <a:pPr indent="0" lvl="0" marL="0" rtl="0" algn="l">
              <a:spcBef>
                <a:spcPts val="800"/>
              </a:spcBef>
              <a:spcAft>
                <a:spcPts val="0"/>
              </a:spcAft>
              <a:buClr>
                <a:schemeClr val="dk1"/>
              </a:buClr>
              <a:buSzPct val="91666"/>
              <a:buFont typeface="Arial"/>
              <a:buNone/>
            </a:pPr>
            <a:r>
              <a:rPr lang="en"/>
              <a:t>}</a:t>
            </a:r>
            <a:endParaRPr/>
          </a:p>
          <a:p>
            <a:pPr indent="0" lvl="0" marL="0" rtl="0" algn="l">
              <a:spcBef>
                <a:spcPts val="800"/>
              </a:spcBef>
              <a:spcAft>
                <a:spcPts val="0"/>
              </a:spcAft>
              <a:buNone/>
            </a:pPr>
            <a:r>
              <a:t/>
            </a:r>
            <a:endParaRPr/>
          </a:p>
        </p:txBody>
      </p:sp>
      <p:pic>
        <p:nvPicPr>
          <p:cNvPr id="185" name="Google Shape;185;p26"/>
          <p:cNvPicPr preferRelativeResize="0"/>
          <p:nvPr/>
        </p:nvPicPr>
        <p:blipFill>
          <a:blip r:embed="rId3">
            <a:alphaModFix/>
          </a:blip>
          <a:stretch>
            <a:fillRect/>
          </a:stretch>
        </p:blipFill>
        <p:spPr>
          <a:xfrm>
            <a:off x="576125" y="342888"/>
            <a:ext cx="2971800" cy="1762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91" name="Google Shape;191;p2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Line 5: return 0 ends the main() function.</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Line 6: Do not forget to add the closing curly bracket } to actually end the main function.</a:t>
            </a:r>
            <a:endParaRPr/>
          </a:p>
          <a:p>
            <a:pPr indent="0" lvl="0" marL="0" rtl="0" algn="l">
              <a:spcBef>
                <a:spcPts val="8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97" name="Google Shape;197;p2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98" name="Google Shape;198;p28"/>
          <p:cNvPicPr preferRelativeResize="0"/>
          <p:nvPr/>
        </p:nvPicPr>
        <p:blipFill>
          <a:blip r:embed="rId3">
            <a:alphaModFix/>
          </a:blip>
          <a:stretch>
            <a:fillRect/>
          </a:stretch>
        </p:blipFill>
        <p:spPr>
          <a:xfrm>
            <a:off x="628650" y="273850"/>
            <a:ext cx="6304150" cy="4358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Exercise: -main function </a:t>
            </a:r>
            <a:endParaRPr/>
          </a:p>
        </p:txBody>
      </p:sp>
      <p:sp>
        <p:nvSpPr>
          <p:cNvPr id="204" name="Google Shape;204;p2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AutoNum type="arabicPeriod"/>
            </a:pPr>
            <a:r>
              <a:rPr lang="en" u="sng">
                <a:solidFill>
                  <a:schemeClr val="hlink"/>
                </a:solidFill>
                <a:hlinkClick r:id="rId3"/>
              </a:rPr>
              <a:t>https://www.w3schools.com/c/exercise.php?filename=exercise_syntax1</a:t>
            </a:r>
            <a:br>
              <a:rPr lang="en"/>
            </a:br>
            <a:br>
              <a:rPr lang="en"/>
            </a:b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10" name="Google Shape;210;p3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11" name="Google Shape;211;p30"/>
          <p:cNvPicPr preferRelativeResize="0"/>
          <p:nvPr/>
        </p:nvPicPr>
        <p:blipFill>
          <a:blip r:embed="rId3">
            <a:alphaModFix/>
          </a:blip>
          <a:stretch>
            <a:fillRect/>
          </a:stretch>
        </p:blipFill>
        <p:spPr>
          <a:xfrm>
            <a:off x="628650" y="273850"/>
            <a:ext cx="5859049" cy="4817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comments</a:t>
            </a:r>
            <a:endParaRPr/>
          </a:p>
        </p:txBody>
      </p:sp>
      <p:sp>
        <p:nvSpPr>
          <p:cNvPr id="217" name="Google Shape;217;p3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571125" y="240300"/>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PRE - REQUIREMENT?</a:t>
            </a:r>
            <a:endParaRPr/>
          </a:p>
        </p:txBody>
      </p:sp>
      <p:sp>
        <p:nvSpPr>
          <p:cNvPr id="94" name="Google Shape;94;p14"/>
          <p:cNvSpPr txBox="1"/>
          <p:nvPr>
            <p:ph idx="1" type="body"/>
          </p:nvPr>
        </p:nvSpPr>
        <p:spPr>
          <a:xfrm>
            <a:off x="471488" y="1026914"/>
            <a:ext cx="5915100" cy="2447700"/>
          </a:xfrm>
          <a:prstGeom prst="rect">
            <a:avLst/>
          </a:prstGeom>
        </p:spPr>
        <p:txBody>
          <a:bodyPr anchorCtr="0" anchor="t" bIns="34275" lIns="68575" spcFirstLastPara="1" rIns="68575" wrap="square" tIns="34275">
            <a:normAutofit/>
          </a:bodyPr>
          <a:lstStyle/>
          <a:p>
            <a:pPr indent="-254000" lvl="0" marL="342900" rtl="0" algn="l">
              <a:spcBef>
                <a:spcPts val="800"/>
              </a:spcBef>
              <a:spcAft>
                <a:spcPts val="0"/>
              </a:spcAft>
              <a:buSzPts val="1400"/>
              <a:buAutoNum type="arabicPeriod"/>
            </a:pPr>
            <a:r>
              <a:rPr lang="en"/>
              <a:t>System</a:t>
            </a:r>
            <a:endParaRPr/>
          </a:p>
          <a:p>
            <a:pPr indent="-254000" lvl="0" marL="342900" rtl="0" algn="l">
              <a:spcBef>
                <a:spcPts val="0"/>
              </a:spcBef>
              <a:spcAft>
                <a:spcPts val="0"/>
              </a:spcAft>
              <a:buSzPts val="1400"/>
              <a:buAutoNum type="arabicPeriod"/>
            </a:pPr>
            <a:r>
              <a:rPr lang="en"/>
              <a:t>Interest</a:t>
            </a:r>
            <a:endParaRPr/>
          </a:p>
          <a:p>
            <a:pPr indent="-254000" lvl="0" marL="342900" rtl="0" algn="l">
              <a:spcBef>
                <a:spcPts val="0"/>
              </a:spcBef>
              <a:spcAft>
                <a:spcPts val="0"/>
              </a:spcAft>
              <a:buSzPts val="1400"/>
              <a:buAutoNum type="arabicPeriod"/>
            </a:pPr>
            <a:r>
              <a:rPr lang="en"/>
              <a:t>INTEREST</a:t>
            </a:r>
            <a:endParaRPr/>
          </a:p>
          <a:p>
            <a:pPr indent="-254000" lvl="0" marL="342900" rtl="0" algn="l">
              <a:spcBef>
                <a:spcPts val="0"/>
              </a:spcBef>
              <a:spcAft>
                <a:spcPts val="0"/>
              </a:spcAft>
              <a:buSzPts val="1400"/>
              <a:buAutoNum type="arabicPeriod"/>
            </a:pPr>
            <a:r>
              <a:rPr lang="en"/>
              <a:t>TIME</a:t>
            </a:r>
            <a:endParaRPr/>
          </a:p>
        </p:txBody>
      </p:sp>
      <p:sp>
        <p:nvSpPr>
          <p:cNvPr id="95" name="Google Shape;95;p14"/>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lnSpc>
                <a:spcPct val="115000"/>
              </a:lnSpc>
              <a:spcBef>
                <a:spcPts val="800"/>
              </a:spcBef>
              <a:spcAft>
                <a:spcPts val="0"/>
              </a:spcAft>
              <a:buClr>
                <a:schemeClr val="dk1"/>
              </a:buClr>
              <a:buSzPct val="34920"/>
              <a:buFont typeface="Arial"/>
              <a:buNone/>
            </a:pPr>
            <a:r>
              <a:rPr lang="en" sz="3150">
                <a:highlight>
                  <a:srgbClr val="FFFFFF"/>
                </a:highlight>
                <a:latin typeface="Arial"/>
                <a:ea typeface="Arial"/>
                <a:cs typeface="Arial"/>
                <a:sym typeface="Arial"/>
              </a:rPr>
              <a:t>C Variables</a:t>
            </a:r>
            <a:endParaRPr sz="3150">
              <a:highlight>
                <a:srgbClr val="FFFFFF"/>
              </a:highlight>
              <a:latin typeface="Arial"/>
              <a:ea typeface="Arial"/>
              <a:cs typeface="Arial"/>
              <a:sym typeface="Arial"/>
            </a:endParaRPr>
          </a:p>
          <a:p>
            <a:pPr indent="0" lvl="0" marL="177800" marR="177800" rtl="0" algn="ctr">
              <a:lnSpc>
                <a:spcPct val="115000"/>
              </a:lnSpc>
              <a:spcBef>
                <a:spcPts val="800"/>
              </a:spcBef>
              <a:spcAft>
                <a:spcPts val="0"/>
              </a:spcAft>
              <a:buClr>
                <a:schemeClr val="dk1"/>
              </a:buClr>
              <a:buSzPct val="81481"/>
              <a:buFont typeface="Arial"/>
              <a:buNone/>
            </a:pPr>
            <a:r>
              <a:t/>
            </a:r>
            <a:endParaRPr sz="1350">
              <a:solidFill>
                <a:srgbClr val="FFFFFF"/>
              </a:solidFill>
              <a:highlight>
                <a:srgbClr val="04AA6D"/>
              </a:highlight>
              <a:latin typeface="Arial"/>
              <a:ea typeface="Arial"/>
              <a:cs typeface="Arial"/>
              <a:sym typeface="Arial"/>
            </a:endParaRPr>
          </a:p>
          <a:p>
            <a:pPr indent="0" lvl="0" marL="177800" marR="177800" rtl="0" algn="ctr">
              <a:lnSpc>
                <a:spcPct val="115000"/>
              </a:lnSpc>
              <a:spcBef>
                <a:spcPts val="0"/>
              </a:spcBef>
              <a:spcAft>
                <a:spcPts val="0"/>
              </a:spcAft>
              <a:buClr>
                <a:schemeClr val="dk1"/>
              </a:buClr>
              <a:buSzPct val="95652"/>
              <a:buFont typeface="Arial"/>
              <a:buNone/>
            </a:pPr>
            <a:r>
              <a:t/>
            </a:r>
            <a:endParaRPr sz="1150">
              <a:highlight>
                <a:srgbClr val="FFFFFF"/>
              </a:highlight>
              <a:latin typeface="Verdana"/>
              <a:ea typeface="Verdana"/>
              <a:cs typeface="Verdana"/>
              <a:sym typeface="Verdana"/>
            </a:endParaRPr>
          </a:p>
          <a:p>
            <a:pPr indent="0" lvl="0" marL="0" rtl="0" algn="l">
              <a:spcBef>
                <a:spcPts val="0"/>
              </a:spcBef>
              <a:spcAft>
                <a:spcPts val="0"/>
              </a:spcAft>
              <a:buNone/>
            </a:pPr>
            <a:r>
              <a:t/>
            </a:r>
            <a:endParaRPr/>
          </a:p>
        </p:txBody>
      </p:sp>
      <p:sp>
        <p:nvSpPr>
          <p:cNvPr id="223" name="Google Shape;223;p3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92500" lnSpcReduction="10000"/>
          </a:bodyPr>
          <a:lstStyle/>
          <a:p>
            <a:pPr indent="0" lvl="0" marL="0" rtl="0" algn="l">
              <a:spcBef>
                <a:spcPts val="800"/>
              </a:spcBef>
              <a:spcAft>
                <a:spcPts val="0"/>
              </a:spcAft>
              <a:buNone/>
            </a:pPr>
            <a:r>
              <a:rPr lang="en"/>
              <a:t>variables are containers for storing data values.</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 C, there are different types of variables (defined with different keywords), for example:</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 stores integers (whole numbers), without decimals, such as 123 or -123</a:t>
            </a:r>
            <a:endParaRPr/>
          </a:p>
          <a:p>
            <a:pPr indent="0" lvl="0" marL="0" rtl="0" algn="l">
              <a:spcBef>
                <a:spcPts val="800"/>
              </a:spcBef>
              <a:spcAft>
                <a:spcPts val="0"/>
              </a:spcAft>
              <a:buClr>
                <a:schemeClr val="dk1"/>
              </a:buClr>
              <a:buSzPct val="52380"/>
              <a:buFont typeface="Arial"/>
              <a:buNone/>
            </a:pPr>
            <a:r>
              <a:rPr lang="en"/>
              <a:t>float - stores floating point numbers, with decimals, such as 19.99 or -19.99</a:t>
            </a:r>
            <a:endParaRPr/>
          </a:p>
          <a:p>
            <a:pPr indent="0" lvl="0" marL="0" rtl="0" algn="l">
              <a:spcBef>
                <a:spcPts val="800"/>
              </a:spcBef>
              <a:spcAft>
                <a:spcPts val="0"/>
              </a:spcAft>
              <a:buClr>
                <a:schemeClr val="dk1"/>
              </a:buClr>
              <a:buSzPct val="52380"/>
              <a:buFont typeface="Arial"/>
              <a:buNone/>
            </a:pPr>
            <a:r>
              <a:rPr lang="en"/>
              <a:t>char - stores single characters, such as 'a' or 'B'. Char values are surrounded by single quotes</a:t>
            </a:r>
            <a:endParaRPr/>
          </a:p>
          <a:p>
            <a:pPr indent="0" lvl="0" marL="0" rtl="0" algn="l">
              <a:spcBef>
                <a:spcPts val="8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29" name="Google Shape;229;p3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30" name="Google Shape;230;p33"/>
          <p:cNvPicPr preferRelativeResize="0"/>
          <p:nvPr/>
        </p:nvPicPr>
        <p:blipFill>
          <a:blip r:embed="rId3">
            <a:alphaModFix/>
          </a:blip>
          <a:stretch>
            <a:fillRect/>
          </a:stretch>
        </p:blipFill>
        <p:spPr>
          <a:xfrm>
            <a:off x="586950" y="1405575"/>
            <a:ext cx="4884350" cy="3227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Data Types </a:t>
            </a:r>
            <a:endParaRPr/>
          </a:p>
        </p:txBody>
      </p:sp>
      <p:sp>
        <p:nvSpPr>
          <p:cNvPr id="236" name="Google Shape;236;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37" name="Google Shape;237;p34"/>
          <p:cNvPicPr preferRelativeResize="0"/>
          <p:nvPr/>
        </p:nvPicPr>
        <p:blipFill>
          <a:blip r:embed="rId3">
            <a:alphaModFix/>
          </a:blip>
          <a:stretch>
            <a:fillRect/>
          </a:stretch>
        </p:blipFill>
        <p:spPr>
          <a:xfrm>
            <a:off x="7337316" y="3628397"/>
            <a:ext cx="1964531" cy="1307306"/>
          </a:xfrm>
          <a:prstGeom prst="rect">
            <a:avLst/>
          </a:prstGeom>
          <a:noFill/>
          <a:ln>
            <a:noFill/>
          </a:ln>
        </p:spPr>
      </p:pic>
      <p:pic>
        <p:nvPicPr>
          <p:cNvPr id="238" name="Google Shape;238;p34"/>
          <p:cNvPicPr preferRelativeResize="0"/>
          <p:nvPr/>
        </p:nvPicPr>
        <p:blipFill>
          <a:blip r:embed="rId4">
            <a:alphaModFix/>
          </a:blip>
          <a:stretch>
            <a:fillRect/>
          </a:stretch>
        </p:blipFill>
        <p:spPr>
          <a:xfrm>
            <a:off x="7809713" y="2021063"/>
            <a:ext cx="1106663" cy="1199156"/>
          </a:xfrm>
          <a:prstGeom prst="rect">
            <a:avLst/>
          </a:prstGeom>
          <a:noFill/>
          <a:ln>
            <a:noFill/>
          </a:ln>
        </p:spPr>
      </p:pic>
      <p:pic>
        <p:nvPicPr>
          <p:cNvPr id="239" name="Google Shape;239;p34"/>
          <p:cNvPicPr preferRelativeResize="0"/>
          <p:nvPr/>
        </p:nvPicPr>
        <p:blipFill>
          <a:blip r:embed="rId5">
            <a:alphaModFix/>
          </a:blip>
          <a:stretch>
            <a:fillRect/>
          </a:stretch>
        </p:blipFill>
        <p:spPr>
          <a:xfrm>
            <a:off x="7512206" y="696769"/>
            <a:ext cx="1614769" cy="1002856"/>
          </a:xfrm>
          <a:prstGeom prst="rect">
            <a:avLst/>
          </a:prstGeom>
          <a:noFill/>
          <a:ln>
            <a:noFill/>
          </a:ln>
        </p:spPr>
      </p:pic>
      <p:sp>
        <p:nvSpPr>
          <p:cNvPr id="240" name="Google Shape;240;p3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Int, float , char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int pen = 10;</a:t>
            </a:r>
            <a:endParaRPr/>
          </a:p>
        </p:txBody>
      </p:sp>
      <p:sp>
        <p:nvSpPr>
          <p:cNvPr id="246" name="Google Shape;246;p3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70000" lnSpcReduction="20000"/>
          </a:bodyPr>
          <a:lstStyle/>
          <a:p>
            <a:pPr indent="0" lvl="0" marL="0" rtl="0" algn="l">
              <a:spcBef>
                <a:spcPts val="800"/>
              </a:spcBef>
              <a:spcAft>
                <a:spcPts val="0"/>
              </a:spcAft>
              <a:buNone/>
            </a:pPr>
            <a:r>
              <a:rPr lang="en"/>
              <a:t>Syntax: type variableName = value;</a:t>
            </a:r>
            <a:endParaRPr/>
          </a:p>
          <a:p>
            <a:pPr indent="0" lvl="0" marL="0" rtl="0" algn="l">
              <a:spcBef>
                <a:spcPts val="800"/>
              </a:spcBef>
              <a:spcAft>
                <a:spcPts val="0"/>
              </a:spcAft>
              <a:buNone/>
            </a:pPr>
            <a:r>
              <a:rPr lang="en"/>
              <a:t>Int -&gt; data type</a:t>
            </a:r>
            <a:endParaRPr/>
          </a:p>
          <a:p>
            <a:pPr indent="0" lvl="0" marL="0" rtl="0" algn="l">
              <a:spcBef>
                <a:spcPts val="800"/>
              </a:spcBef>
              <a:spcAft>
                <a:spcPts val="0"/>
              </a:spcAft>
              <a:buNone/>
            </a:pPr>
            <a:r>
              <a:rPr lang="en"/>
              <a:t>Pen -&gt; variable</a:t>
            </a:r>
            <a:endParaRPr/>
          </a:p>
          <a:p>
            <a:pPr indent="0" lvl="0" marL="0" rtl="0" algn="l">
              <a:spcBef>
                <a:spcPts val="800"/>
              </a:spcBef>
              <a:spcAft>
                <a:spcPts val="0"/>
              </a:spcAft>
              <a:buNone/>
            </a:pPr>
            <a:r>
              <a:rPr lang="en"/>
              <a:t>= -&gt; assigning</a:t>
            </a:r>
            <a:endParaRPr/>
          </a:p>
          <a:p>
            <a:pPr indent="0" lvl="0" marL="0" rtl="0" algn="l">
              <a:spcBef>
                <a:spcPts val="800"/>
              </a:spcBef>
              <a:spcAft>
                <a:spcPts val="0"/>
              </a:spcAft>
              <a:buNone/>
            </a:pPr>
            <a:r>
              <a:rPr lang="en"/>
              <a:t>10 -&gt;value</a:t>
            </a:r>
            <a:endParaRPr/>
          </a:p>
          <a:p>
            <a:pPr indent="0" lvl="0" marL="0" rtl="0" algn="l">
              <a:spcBef>
                <a:spcPts val="800"/>
              </a:spcBef>
              <a:spcAft>
                <a:spcPts val="0"/>
              </a:spcAft>
              <a:buNone/>
            </a:pPr>
            <a:r>
              <a:rPr lang="en"/>
              <a:t>; -&gt; end of statement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lnSpc>
                <a:spcPct val="115000"/>
              </a:lnSpc>
              <a:spcBef>
                <a:spcPts val="1800"/>
              </a:spcBef>
              <a:spcAft>
                <a:spcPts val="0"/>
              </a:spcAft>
              <a:buClr>
                <a:schemeClr val="dk1"/>
              </a:buClr>
              <a:buSzPct val="95652"/>
              <a:buFont typeface="Arial"/>
              <a:buNone/>
            </a:pPr>
            <a:r>
              <a:t/>
            </a:r>
            <a:endParaRPr sz="1150">
              <a:highlight>
                <a:srgbClr val="E7E9EB"/>
              </a:highlight>
              <a:latin typeface="Verdana"/>
              <a:ea typeface="Verdana"/>
              <a:cs typeface="Verdana"/>
              <a:sym typeface="Verdana"/>
            </a:endParaRPr>
          </a:p>
          <a:p>
            <a:pPr indent="0" lvl="0" marL="0" rtl="0" algn="l">
              <a:spcBef>
                <a:spcPts val="18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Coding standards:</a:t>
            </a:r>
            <a:endParaRPr/>
          </a:p>
        </p:txBody>
      </p:sp>
      <p:sp>
        <p:nvSpPr>
          <p:cNvPr id="252" name="Google Shape;252;p3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AutoNum type="arabicPeriod"/>
            </a:pPr>
            <a:r>
              <a:rPr lang="en"/>
              <a:t>{</a:t>
            </a:r>
            <a:endParaRPr/>
          </a:p>
          <a:p>
            <a:pPr indent="-317500" lvl="0" marL="457200" rtl="0" algn="l">
              <a:spcBef>
                <a:spcPts val="0"/>
              </a:spcBef>
              <a:spcAft>
                <a:spcPts val="0"/>
              </a:spcAft>
              <a:buSzPts val="1400"/>
              <a:buAutoNum type="arabicPeriod"/>
            </a:pPr>
            <a:r>
              <a:rPr lang="en"/>
              <a:t>Names</a:t>
            </a:r>
            <a:endParaRPr/>
          </a:p>
          <a:p>
            <a:pPr indent="-317500" lvl="0" marL="457200" rtl="0" algn="l">
              <a:spcBef>
                <a:spcPts val="1000"/>
              </a:spcBef>
              <a:spcAft>
                <a:spcPts val="0"/>
              </a:spcAft>
              <a:buSzPts val="1400"/>
              <a:buAutoNum type="arabicPeriod"/>
            </a:pPr>
            <a:r>
              <a:rPr lang="en" sz="2800"/>
              <a:t> int a,b,c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58" name="Google Shape;258;p3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59" name="Google Shape;259;p37"/>
          <p:cNvPicPr preferRelativeResize="0"/>
          <p:nvPr/>
        </p:nvPicPr>
        <p:blipFill>
          <a:blip r:embed="rId3">
            <a:alphaModFix/>
          </a:blip>
          <a:stretch>
            <a:fillRect/>
          </a:stretch>
        </p:blipFill>
        <p:spPr>
          <a:xfrm>
            <a:off x="283175" y="33325"/>
            <a:ext cx="7620000" cy="5076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RELATIONAL:</a:t>
            </a:r>
            <a:endParaRPr/>
          </a:p>
        </p:txBody>
      </p:sp>
      <p:sp>
        <p:nvSpPr>
          <p:cNvPr id="265" name="Google Shape;265;p3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Exercise:</a:t>
            </a:r>
            <a:endParaRPr/>
          </a:p>
          <a:p>
            <a:pPr indent="0" lvl="0" marL="0" rtl="0" algn="l">
              <a:spcBef>
                <a:spcPts val="800"/>
              </a:spcBef>
              <a:spcAft>
                <a:spcPts val="0"/>
              </a:spcAft>
              <a:buClr>
                <a:schemeClr val="dk1"/>
              </a:buClr>
              <a:buSzPts val="1100"/>
              <a:buFont typeface="Arial"/>
              <a:buNone/>
            </a:pPr>
            <a:r>
              <a:rPr lang="en" sz="1050">
                <a:latin typeface="Arial"/>
                <a:ea typeface="Arial"/>
                <a:cs typeface="Arial"/>
                <a:sym typeface="Arial"/>
              </a:rPr>
              <a:t>exercise: check according to age, someone is eligble to vote or not </a:t>
            </a:r>
            <a:endParaRPr sz="1050">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ARITHMETIC OPERATORS</a:t>
            </a:r>
            <a:endParaRPr/>
          </a:p>
        </p:txBody>
      </p:sp>
      <p:sp>
        <p:nvSpPr>
          <p:cNvPr id="271" name="Google Shape;271;p3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Assignment </a:t>
            </a:r>
            <a:endParaRPr/>
          </a:p>
        </p:txBody>
      </p:sp>
      <p:sp>
        <p:nvSpPr>
          <p:cNvPr id="277" name="Google Shape;277;p4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55000" lnSpcReduction="20000"/>
          </a:bodyPr>
          <a:lstStyle/>
          <a:p>
            <a:pPr indent="0" lvl="0" marL="0" rtl="0" algn="l">
              <a:spcBef>
                <a:spcPts val="800"/>
              </a:spcBef>
              <a:spcAft>
                <a:spcPts val="0"/>
              </a:spcAft>
              <a:buClr>
                <a:schemeClr val="dk1"/>
              </a:buClr>
              <a:buSzPct val="52380"/>
              <a:buFont typeface="Arial"/>
              <a:buNone/>
            </a:pPr>
            <a:r>
              <a:rPr lang="en"/>
              <a:t>// Online C compiler to run C program online</a:t>
            </a:r>
            <a:endParaRPr/>
          </a:p>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 Write C code here</a:t>
            </a:r>
            <a:endParaRPr/>
          </a:p>
          <a:p>
            <a:pPr indent="0" lvl="0" marL="0" rtl="0" algn="l">
              <a:spcBef>
                <a:spcPts val="800"/>
              </a:spcBef>
              <a:spcAft>
                <a:spcPts val="0"/>
              </a:spcAft>
              <a:buClr>
                <a:schemeClr val="dk1"/>
              </a:buClr>
              <a:buSzPct val="52380"/>
              <a:buFont typeface="Arial"/>
              <a:buNone/>
            </a:pPr>
            <a:r>
              <a:rPr lang="en"/>
              <a:t>    printf("Hello world");</a:t>
            </a:r>
            <a:endParaRPr/>
          </a:p>
          <a:p>
            <a:pPr indent="0" lvl="0" marL="0" rtl="0" algn="l">
              <a:spcBef>
                <a:spcPts val="800"/>
              </a:spcBef>
              <a:spcAft>
                <a:spcPts val="0"/>
              </a:spcAft>
              <a:buClr>
                <a:schemeClr val="dk1"/>
              </a:buClr>
              <a:buSzPct val="52380"/>
              <a:buFont typeface="Arial"/>
              <a:buNone/>
            </a:pPr>
            <a:r>
              <a:rPr lang="en"/>
              <a:t>int a = 10;</a:t>
            </a:r>
            <a:endParaRPr/>
          </a:p>
          <a:p>
            <a:pPr indent="0" lvl="0" marL="0" rtl="0" algn="l">
              <a:spcBef>
                <a:spcPts val="800"/>
              </a:spcBef>
              <a:spcAft>
                <a:spcPts val="0"/>
              </a:spcAft>
              <a:buClr>
                <a:schemeClr val="dk1"/>
              </a:buClr>
              <a:buSzPct val="52380"/>
              <a:buFont typeface="Arial"/>
              <a:buNone/>
            </a:pPr>
            <a:r>
              <a:rPr lang="en"/>
              <a:t>//int b = a+5; // 15 </a:t>
            </a:r>
            <a:endParaRPr/>
          </a:p>
          <a:p>
            <a:pPr indent="0" lvl="0" marL="0" rtl="0" algn="l">
              <a:spcBef>
                <a:spcPts val="800"/>
              </a:spcBef>
              <a:spcAft>
                <a:spcPts val="0"/>
              </a:spcAft>
              <a:buClr>
                <a:schemeClr val="dk1"/>
              </a:buClr>
              <a:buSzPct val="52380"/>
              <a:buFont typeface="Arial"/>
              <a:buNone/>
            </a:pPr>
            <a:r>
              <a:rPr lang="en"/>
              <a:t>//a = a+5; //15</a:t>
            </a:r>
            <a:endParaRPr/>
          </a:p>
          <a:p>
            <a:pPr indent="0" lvl="0" marL="0" rtl="0" algn="l">
              <a:spcBef>
                <a:spcPts val="800"/>
              </a:spcBef>
              <a:spcAft>
                <a:spcPts val="0"/>
              </a:spcAft>
              <a:buClr>
                <a:schemeClr val="dk1"/>
              </a:buClr>
              <a:buSzPct val="52380"/>
              <a:buFont typeface="Arial"/>
              <a:buNone/>
            </a:pPr>
            <a:r>
              <a:rPr lang="en"/>
              <a:t>a+=5; //15</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283" name="Google Shape;283;p4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84" name="Google Shape;284;p41"/>
          <p:cNvPicPr preferRelativeResize="0"/>
          <p:nvPr/>
        </p:nvPicPr>
        <p:blipFill>
          <a:blip r:embed="rId3">
            <a:alphaModFix/>
          </a:blip>
          <a:stretch>
            <a:fillRect/>
          </a:stretch>
        </p:blipFill>
        <p:spPr>
          <a:xfrm>
            <a:off x="628650" y="1171400"/>
            <a:ext cx="4741199" cy="385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PROGRAMMING ?</a:t>
            </a:r>
            <a:endParaRPr/>
          </a:p>
        </p:txBody>
      </p:sp>
      <p:sp>
        <p:nvSpPr>
          <p:cNvPr id="102" name="Google Shape;102;p15"/>
          <p:cNvSpPr txBox="1"/>
          <p:nvPr>
            <p:ph idx="1" type="body"/>
          </p:nvPr>
        </p:nvSpPr>
        <p:spPr>
          <a:xfrm>
            <a:off x="471488" y="1026914"/>
            <a:ext cx="59151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103" name="Google Shape;103;p15"/>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04" name="Google Shape;104;p15"/>
          <p:cNvPicPr preferRelativeResize="0"/>
          <p:nvPr/>
        </p:nvPicPr>
        <p:blipFill>
          <a:blip r:embed="rId3">
            <a:alphaModFix/>
          </a:blip>
          <a:stretch>
            <a:fillRect/>
          </a:stretch>
        </p:blipFill>
        <p:spPr>
          <a:xfrm>
            <a:off x="471491" y="1026925"/>
            <a:ext cx="7736681" cy="36433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Decision making</a:t>
            </a:r>
            <a:endParaRPr/>
          </a:p>
        </p:txBody>
      </p:sp>
      <p:sp>
        <p:nvSpPr>
          <p:cNvPr id="290" name="Google Shape;290;p4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91" name="Google Shape;291;p42"/>
          <p:cNvPicPr preferRelativeResize="0"/>
          <p:nvPr/>
        </p:nvPicPr>
        <p:blipFill>
          <a:blip r:embed="rId3">
            <a:alphaModFix/>
          </a:blip>
          <a:stretch>
            <a:fillRect/>
          </a:stretch>
        </p:blipFill>
        <p:spPr>
          <a:xfrm>
            <a:off x="628638" y="1386425"/>
            <a:ext cx="2524125" cy="3228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FLOW CONTROL</a:t>
            </a:r>
            <a:endParaRPr/>
          </a:p>
        </p:txBody>
      </p:sp>
      <p:sp>
        <p:nvSpPr>
          <p:cNvPr id="297" name="Google Shape;297;p43"/>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ts val="990"/>
              <a:buFont typeface="Arial"/>
              <a:buNone/>
            </a:pPr>
            <a:r>
              <a:rPr lang="en" sz="4400"/>
              <a:t>FLOW CONTROL</a:t>
            </a:r>
            <a:endParaRPr sz="4400"/>
          </a:p>
          <a:p>
            <a:pPr indent="0" lvl="0" marL="0" rtl="0" algn="l">
              <a:spcBef>
                <a:spcPts val="0"/>
              </a:spcBef>
              <a:spcAft>
                <a:spcPts val="0"/>
              </a:spcAft>
              <a:buNone/>
            </a:pPr>
            <a:r>
              <a:t/>
            </a:r>
            <a:endParaRPr/>
          </a:p>
        </p:txBody>
      </p:sp>
      <p:sp>
        <p:nvSpPr>
          <p:cNvPr id="303" name="Google Shape;303;p4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1000"/>
              </a:spcBef>
              <a:spcAft>
                <a:spcPts val="0"/>
              </a:spcAft>
              <a:buClr>
                <a:schemeClr val="dk1"/>
              </a:buClr>
              <a:buSzPts val="1100"/>
              <a:buFont typeface="Arial"/>
              <a:buNone/>
            </a:pPr>
            <a:r>
              <a:rPr b="1" lang="en">
                <a:solidFill>
                  <a:srgbClr val="FF0000"/>
                </a:solidFill>
              </a:rPr>
              <a:t>Selection	</a:t>
            </a:r>
            <a:r>
              <a:rPr lang="en"/>
              <a:t>						</a:t>
            </a:r>
            <a:r>
              <a:rPr lang="en">
                <a:solidFill>
                  <a:srgbClr val="FF0000"/>
                </a:solidFill>
              </a:rPr>
              <a:t>Iterative</a:t>
            </a:r>
            <a:r>
              <a:rPr lang="en"/>
              <a:t>              </a:t>
            </a:r>
            <a:r>
              <a:rPr lang="en">
                <a:solidFill>
                  <a:srgbClr val="FF0000"/>
                </a:solidFill>
              </a:rPr>
              <a:t>Transfer</a:t>
            </a:r>
            <a:endParaRPr>
              <a:solidFill>
                <a:srgbClr val="FF0000"/>
              </a:solidFill>
            </a:endParaRPr>
          </a:p>
          <a:p>
            <a:pPr indent="0" lvl="0" marL="0" rtl="0" algn="l">
              <a:spcBef>
                <a:spcPts val="1000"/>
              </a:spcBef>
              <a:spcAft>
                <a:spcPts val="0"/>
              </a:spcAft>
              <a:buClr>
                <a:schemeClr val="dk1"/>
              </a:buClr>
              <a:buSzPts val="1100"/>
              <a:buFont typeface="Arial"/>
              <a:buNone/>
            </a:pPr>
            <a:r>
              <a:rPr lang="en"/>
              <a:t>if else else if                                               while()				break</a:t>
            </a:r>
            <a:endParaRPr/>
          </a:p>
          <a:p>
            <a:pPr indent="0" lvl="0" marL="0" rtl="0" algn="l">
              <a:spcBef>
                <a:spcPts val="1000"/>
              </a:spcBef>
              <a:spcAft>
                <a:spcPts val="0"/>
              </a:spcAft>
              <a:buClr>
                <a:schemeClr val="dk1"/>
              </a:buClr>
              <a:buSzPts val="1100"/>
              <a:buFont typeface="Arial"/>
              <a:buNone/>
            </a:pPr>
            <a:r>
              <a:rPr lang="en"/>
              <a:t>switch()						      do while()			continue</a:t>
            </a:r>
            <a:endParaRPr/>
          </a:p>
          <a:p>
            <a:pPr indent="0" lvl="0" marL="0" rtl="0" algn="l">
              <a:spcBef>
                <a:spcPts val="1000"/>
              </a:spcBef>
              <a:spcAft>
                <a:spcPts val="0"/>
              </a:spcAft>
              <a:buClr>
                <a:schemeClr val="dk1"/>
              </a:buClr>
              <a:buSzPts val="1100"/>
              <a:buFont typeface="Arial"/>
              <a:buNone/>
            </a:pPr>
            <a:r>
              <a:rPr lang="en"/>
              <a:t> 								    for					return</a:t>
            </a:r>
            <a:endParaRPr/>
          </a:p>
          <a:p>
            <a:pPr indent="0" lvl="0" marL="0" rtl="0" algn="l">
              <a:spcBef>
                <a:spcPts val="1000"/>
              </a:spcBef>
              <a:spcAft>
                <a:spcPts val="0"/>
              </a:spcAft>
              <a:buClr>
                <a:schemeClr val="dk1"/>
              </a:buClr>
              <a:buSzPts val="1100"/>
              <a:buFont typeface="Arial"/>
              <a:buNone/>
            </a:pPr>
            <a:r>
              <a:rPr lang="en"/>
              <a:t>								    </a:t>
            </a:r>
            <a:r>
              <a:rPr lang="en" sz="2800"/>
              <a:t>               </a:t>
            </a:r>
            <a:endParaRPr/>
          </a:p>
        </p:txBody>
      </p:sp>
      <p:pic>
        <p:nvPicPr>
          <p:cNvPr id="304" name="Google Shape;304;p44"/>
          <p:cNvPicPr preferRelativeResize="0"/>
          <p:nvPr/>
        </p:nvPicPr>
        <p:blipFill>
          <a:blip r:embed="rId3">
            <a:alphaModFix/>
          </a:blip>
          <a:stretch>
            <a:fillRect/>
          </a:stretch>
        </p:blipFill>
        <p:spPr>
          <a:xfrm>
            <a:off x="4324850" y="59649"/>
            <a:ext cx="1847850" cy="1422600"/>
          </a:xfrm>
          <a:prstGeom prst="rect">
            <a:avLst/>
          </a:prstGeom>
          <a:noFill/>
          <a:ln>
            <a:noFill/>
          </a:ln>
        </p:spPr>
      </p:pic>
      <p:pic>
        <p:nvPicPr>
          <p:cNvPr id="305" name="Google Shape;305;p44"/>
          <p:cNvPicPr preferRelativeResize="0"/>
          <p:nvPr/>
        </p:nvPicPr>
        <p:blipFill>
          <a:blip r:embed="rId4">
            <a:alphaModFix/>
          </a:blip>
          <a:stretch>
            <a:fillRect/>
          </a:stretch>
        </p:blipFill>
        <p:spPr>
          <a:xfrm>
            <a:off x="2316900" y="3687325"/>
            <a:ext cx="4888900" cy="212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if statement </a:t>
            </a:r>
            <a:endParaRPr/>
          </a:p>
        </p:txBody>
      </p:sp>
      <p:sp>
        <p:nvSpPr>
          <p:cNvPr id="312" name="Google Shape;312;p45"/>
          <p:cNvSpPr txBox="1"/>
          <p:nvPr>
            <p:ph idx="1" type="body"/>
          </p:nvPr>
        </p:nvSpPr>
        <p:spPr>
          <a:xfrm>
            <a:off x="628650" y="1404450"/>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900">
                <a:solidFill>
                  <a:srgbClr val="0077AA"/>
                </a:solidFill>
                <a:highlight>
                  <a:srgbClr val="FFFFFF"/>
                </a:highlight>
                <a:latin typeface="Courier New"/>
                <a:ea typeface="Courier New"/>
                <a:cs typeface="Courier New"/>
                <a:sym typeface="Courier New"/>
              </a:rPr>
              <a:t>if</a:t>
            </a:r>
            <a:r>
              <a:rPr lang="en" sz="900">
                <a:highlight>
                  <a:srgbClr val="FFFFFF"/>
                </a:highlight>
                <a:latin typeface="Courier New"/>
                <a:ea typeface="Courier New"/>
                <a:cs typeface="Courier New"/>
                <a:sym typeface="Courier New"/>
              </a:rPr>
              <a:t> </a:t>
            </a:r>
            <a:r>
              <a:rPr lang="en" sz="900">
                <a:solidFill>
                  <a:srgbClr val="999999"/>
                </a:solidFill>
                <a:highlight>
                  <a:srgbClr val="FFFFFF"/>
                </a:highlight>
                <a:latin typeface="Courier New"/>
                <a:ea typeface="Courier New"/>
                <a:cs typeface="Courier New"/>
                <a:sym typeface="Courier New"/>
              </a:rPr>
              <a:t>(</a:t>
            </a:r>
            <a:r>
              <a:rPr i="1" lang="en" sz="900">
                <a:highlight>
                  <a:srgbClr val="FFFFFF"/>
                </a:highlight>
                <a:latin typeface="Courier New"/>
                <a:ea typeface="Courier New"/>
                <a:cs typeface="Courier New"/>
                <a:sym typeface="Courier New"/>
              </a:rPr>
              <a:t>condition</a:t>
            </a:r>
            <a:r>
              <a:rPr lang="en" sz="900">
                <a:solidFill>
                  <a:srgbClr val="999999"/>
                </a:solidFill>
                <a:highlight>
                  <a:srgbClr val="FFFFFF"/>
                </a:highlight>
                <a:latin typeface="Courier New"/>
                <a:ea typeface="Courier New"/>
                <a:cs typeface="Courier New"/>
                <a:sym typeface="Courier New"/>
              </a:rPr>
              <a:t>)</a:t>
            </a:r>
            <a:r>
              <a:rPr lang="en" sz="900">
                <a:highlight>
                  <a:srgbClr val="FFFFFF"/>
                </a:highlight>
                <a:latin typeface="Courier New"/>
                <a:ea typeface="Courier New"/>
                <a:cs typeface="Courier New"/>
                <a:sym typeface="Courier New"/>
              </a:rPr>
              <a:t> </a:t>
            </a:r>
            <a:r>
              <a:rPr lang="en" sz="900">
                <a:solidFill>
                  <a:srgbClr val="999999"/>
                </a:solidFill>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900">
                <a:highlight>
                  <a:srgbClr val="FFFFFF"/>
                </a:highlight>
                <a:latin typeface="Courier New"/>
                <a:ea typeface="Courier New"/>
                <a:cs typeface="Courier New"/>
                <a:sym typeface="Courier New"/>
              </a:rPr>
              <a:t>  </a:t>
            </a:r>
            <a:r>
              <a:rPr i="1" lang="en" sz="900">
                <a:solidFill>
                  <a:srgbClr val="708090"/>
                </a:solidFill>
                <a:highlight>
                  <a:srgbClr val="FFFFFF"/>
                </a:highlight>
                <a:latin typeface="Courier New"/>
                <a:ea typeface="Courier New"/>
                <a:cs typeface="Courier New"/>
                <a:sym typeface="Courier New"/>
              </a:rPr>
              <a:t>// block of code to be executed if the condition is true</a:t>
            </a:r>
            <a:endParaRPr sz="900">
              <a:highlight>
                <a:srgbClr val="FFFFFF"/>
              </a:highlight>
              <a:latin typeface="Courier New"/>
              <a:ea typeface="Courier New"/>
              <a:cs typeface="Courier New"/>
              <a:sym typeface="Courier New"/>
            </a:endParaRPr>
          </a:p>
          <a:p>
            <a:pPr indent="0" lvl="0" marL="114300" marR="114300" rtl="0" algn="l">
              <a:lnSpc>
                <a:spcPct val="150000"/>
              </a:lnSpc>
              <a:spcBef>
                <a:spcPts val="900"/>
              </a:spcBef>
              <a:spcAft>
                <a:spcPts val="0"/>
              </a:spcAft>
              <a:buClr>
                <a:schemeClr val="dk1"/>
              </a:buClr>
              <a:buSzPts val="800"/>
              <a:buFont typeface="Arial"/>
              <a:buNone/>
            </a:pPr>
            <a:r>
              <a:rPr lang="en" sz="900">
                <a:solidFill>
                  <a:srgbClr val="999999"/>
                </a:solidFill>
                <a:highlight>
                  <a:srgbClr val="FFFFFF"/>
                </a:highlight>
                <a:latin typeface="Courier New"/>
                <a:ea typeface="Courier New"/>
                <a:cs typeface="Courier New"/>
                <a:sym typeface="Courier New"/>
              </a:rPr>
              <a:t>}</a:t>
            </a:r>
            <a:endParaRPr sz="900">
              <a:solidFill>
                <a:srgbClr val="999999"/>
              </a:solidFill>
              <a:highlight>
                <a:srgbClr val="FFFFFF"/>
              </a:highlight>
              <a:latin typeface="Courier New"/>
              <a:ea typeface="Courier New"/>
              <a:cs typeface="Courier New"/>
              <a:sym typeface="Courier New"/>
            </a:endParaRPr>
          </a:p>
          <a:p>
            <a:pPr indent="0" lvl="0" marL="0" rtl="0" algn="l">
              <a:spcBef>
                <a:spcPts val="900"/>
              </a:spcBef>
              <a:spcAft>
                <a:spcPts val="0"/>
              </a:spcAft>
              <a:buNone/>
            </a:pPr>
            <a:r>
              <a:t/>
            </a:r>
            <a:endParaRPr/>
          </a:p>
        </p:txBody>
      </p:sp>
      <p:sp>
        <p:nvSpPr>
          <p:cNvPr id="313" name="Google Shape;313;p45"/>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4" name="Google Shape;314;p45"/>
          <p:cNvSpPr txBox="1"/>
          <p:nvPr>
            <p:ph idx="2" type="body"/>
          </p:nvPr>
        </p:nvSpPr>
        <p:spPr>
          <a:xfrm>
            <a:off x="3471863" y="1026914"/>
            <a:ext cx="2914800" cy="2447700"/>
          </a:xfrm>
          <a:prstGeom prst="rect">
            <a:avLst/>
          </a:prstGeom>
        </p:spPr>
        <p:txBody>
          <a:bodyPr anchorCtr="0" anchor="t" bIns="34275" lIns="68575" spcFirstLastPara="1" rIns="68575" wrap="square" tIns="34275">
            <a:normAutofit/>
          </a:bodyPr>
          <a:lstStyle/>
          <a:p>
            <a:pPr indent="0" lvl="0" marL="0" rtl="0" algn="l">
              <a:lnSpc>
                <a:spcPct val="135714"/>
              </a:lnSpc>
              <a:spcBef>
                <a:spcPts val="0"/>
              </a:spcBef>
              <a:spcAft>
                <a:spcPts val="0"/>
              </a:spcAft>
              <a:buClr>
                <a:schemeClr val="dk1"/>
              </a:buClr>
              <a:buSzPts val="800"/>
              <a:buFont typeface="Arial"/>
              <a:buNone/>
            </a:pPr>
            <a:r>
              <a:rPr lang="en" sz="800">
                <a:solidFill>
                  <a:srgbClr val="515151"/>
                </a:solidFill>
                <a:highlight>
                  <a:srgbClr val="FFFFFF"/>
                </a:highlight>
                <a:latin typeface="Courier New"/>
                <a:ea typeface="Courier New"/>
                <a:cs typeface="Courier New"/>
                <a:sym typeface="Courier New"/>
              </a:rPr>
              <a:t>// if it's saturday or sunday, i have to print it's weekend ;)</a:t>
            </a:r>
            <a:endParaRPr sz="800">
              <a:solidFill>
                <a:srgbClr val="51515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800"/>
              <a:buFont typeface="Arial"/>
              <a:buNone/>
            </a:pPr>
            <a:r>
              <a:rPr lang="en" sz="800">
                <a:solidFill>
                  <a:srgbClr val="292929"/>
                </a:solidFill>
                <a:highlight>
                  <a:srgbClr val="FFFFFF"/>
                </a:highlight>
                <a:latin typeface="Courier New"/>
                <a:ea typeface="Courier New"/>
                <a:cs typeface="Courier New"/>
                <a:sym typeface="Courier New"/>
              </a:rPr>
              <a:t>        </a:t>
            </a:r>
            <a:r>
              <a:rPr lang="en" sz="800">
                <a:solidFill>
                  <a:srgbClr val="515151"/>
                </a:solidFill>
                <a:highlight>
                  <a:srgbClr val="FFFFFF"/>
                </a:highlight>
                <a:latin typeface="Courier New"/>
                <a:ea typeface="Courier New"/>
                <a:cs typeface="Courier New"/>
                <a:sym typeface="Courier New"/>
              </a:rPr>
              <a:t>// if it's other days, i have to print, it's weekday :(</a:t>
            </a:r>
            <a:endParaRPr sz="800">
              <a:solidFill>
                <a:srgbClr val="515151"/>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321" name="Google Shape;321;p46"/>
          <p:cNvSpPr txBox="1"/>
          <p:nvPr>
            <p:ph idx="1" type="body"/>
          </p:nvPr>
        </p:nvSpPr>
        <p:spPr>
          <a:xfrm>
            <a:off x="471488" y="1026914"/>
            <a:ext cx="2914800" cy="24477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
              <a:t>you have 100 rupee, and your favourite icecream is 50 rupee. Write a logic to find whether you’ll be able to buy a icecream or not. If yes, print , “yummy”, </a:t>
            </a:r>
            <a:br>
              <a:rPr lang="en"/>
            </a:br>
            <a:r>
              <a:rPr lang="en"/>
              <a:t>if no, print, “let me buy next time” </a:t>
            </a:r>
            <a:endParaRPr/>
          </a:p>
        </p:txBody>
      </p:sp>
      <p:sp>
        <p:nvSpPr>
          <p:cNvPr id="322" name="Google Shape;322;p46"/>
          <p:cNvSpPr txBox="1"/>
          <p:nvPr>
            <p:ph idx="2" type="body"/>
          </p:nvPr>
        </p:nvSpPr>
        <p:spPr>
          <a:xfrm>
            <a:off x="3471863" y="1026914"/>
            <a:ext cx="29148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if it’s sunday, print weekend</a:t>
            </a:r>
            <a:endParaRPr/>
          </a:p>
          <a:p>
            <a:pPr indent="0" lvl="0" marL="0" rtl="0" algn="l">
              <a:spcBef>
                <a:spcPts val="800"/>
              </a:spcBef>
              <a:spcAft>
                <a:spcPts val="0"/>
              </a:spcAft>
              <a:buNone/>
            </a:pPr>
            <a:r>
              <a:rPr lang="en"/>
              <a:t>if that is not the case, print  BORING </a:t>
            </a:r>
            <a:endParaRPr/>
          </a:p>
          <a:p>
            <a:pPr indent="0" lvl="0" marL="0" rtl="0" algn="l">
              <a:spcBef>
                <a:spcPts val="800"/>
              </a:spcBef>
              <a:spcAft>
                <a:spcPts val="0"/>
              </a:spcAft>
              <a:buNone/>
            </a:pPr>
            <a:r>
              <a:t/>
            </a:r>
            <a:endParaRPr/>
          </a:p>
        </p:txBody>
      </p:sp>
      <p:sp>
        <p:nvSpPr>
          <p:cNvPr id="323" name="Google Shape;323;p46"/>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nested if problem </a:t>
            </a:r>
            <a:endParaRPr/>
          </a:p>
        </p:txBody>
      </p:sp>
      <p:sp>
        <p:nvSpPr>
          <p:cNvPr id="330" name="Google Shape;330;p47"/>
          <p:cNvSpPr txBox="1"/>
          <p:nvPr>
            <p:ph idx="1" type="body"/>
          </p:nvPr>
        </p:nvSpPr>
        <p:spPr>
          <a:xfrm>
            <a:off x="471488" y="1026914"/>
            <a:ext cx="2914800" cy="2447700"/>
          </a:xfrm>
          <a:prstGeom prst="rect">
            <a:avLst/>
          </a:prstGeom>
        </p:spPr>
        <p:txBody>
          <a:bodyPr anchorCtr="0" anchor="t" bIns="34275" lIns="68575" spcFirstLastPara="1" rIns="68575" wrap="square" tIns="34275">
            <a:normAutofit lnSpcReduction="20000"/>
          </a:bodyPr>
          <a:lstStyle/>
          <a:p>
            <a:pPr indent="0" lvl="0" marL="0" rtl="0" algn="l">
              <a:lnSpc>
                <a:spcPct val="115000"/>
              </a:lnSpc>
              <a:spcBef>
                <a:spcPts val="800"/>
              </a:spcBef>
              <a:spcAft>
                <a:spcPts val="0"/>
              </a:spcAft>
              <a:buNone/>
            </a:pPr>
            <a:r>
              <a:rPr b="1" lang="en" sz="1600">
                <a:latin typeface="Arial"/>
                <a:ea typeface="Arial"/>
                <a:cs typeface="Arial"/>
                <a:sym typeface="Arial"/>
              </a:rPr>
              <a:t>Try affording an iphone of 50k.</a:t>
            </a:r>
            <a:endParaRPr b="1" sz="1600">
              <a:latin typeface="Arial"/>
              <a:ea typeface="Arial"/>
              <a:cs typeface="Arial"/>
              <a:sym typeface="Arial"/>
            </a:endParaRPr>
          </a:p>
          <a:p>
            <a:pPr indent="0" lvl="0" marL="0" rtl="0" algn="l">
              <a:lnSpc>
                <a:spcPct val="115000"/>
              </a:lnSpc>
              <a:spcBef>
                <a:spcPts val="800"/>
              </a:spcBef>
              <a:spcAft>
                <a:spcPts val="0"/>
              </a:spcAft>
              <a:buNone/>
            </a:pPr>
            <a:r>
              <a:rPr b="1" lang="en" sz="1600">
                <a:latin typeface="Arial"/>
                <a:ea typeface="Arial"/>
                <a:cs typeface="Arial"/>
                <a:sym typeface="Arial"/>
              </a:rPr>
              <a:t>If not, try afford a redmi of 25k</a:t>
            </a:r>
            <a:endParaRPr b="1" sz="1600">
              <a:latin typeface="Arial"/>
              <a:ea typeface="Arial"/>
              <a:cs typeface="Arial"/>
              <a:sym typeface="Arial"/>
            </a:endParaRPr>
          </a:p>
          <a:p>
            <a:pPr indent="0" lvl="0" marL="0" rtl="0" algn="l">
              <a:lnSpc>
                <a:spcPct val="115000"/>
              </a:lnSpc>
              <a:spcBef>
                <a:spcPts val="800"/>
              </a:spcBef>
              <a:spcAft>
                <a:spcPts val="0"/>
              </a:spcAft>
              <a:buNone/>
            </a:pPr>
            <a:r>
              <a:rPr b="1" lang="en" sz="1600">
                <a:latin typeface="Arial"/>
                <a:ea typeface="Arial"/>
                <a:cs typeface="Arial"/>
                <a:sym typeface="Arial"/>
              </a:rPr>
              <a:t>If not, try buying normal nokia set of 2k</a:t>
            </a:r>
            <a:endParaRPr b="1" sz="1600">
              <a:latin typeface="Arial"/>
              <a:ea typeface="Arial"/>
              <a:cs typeface="Arial"/>
              <a:sym typeface="Arial"/>
            </a:endParaRPr>
          </a:p>
          <a:p>
            <a:pPr indent="0" lvl="0" marL="0" rtl="0" algn="l">
              <a:lnSpc>
                <a:spcPct val="115000"/>
              </a:lnSpc>
              <a:spcBef>
                <a:spcPts val="800"/>
              </a:spcBef>
              <a:spcAft>
                <a:spcPts val="0"/>
              </a:spcAft>
              <a:buNone/>
            </a:pPr>
            <a:r>
              <a:rPr b="1" lang="en" sz="1600">
                <a:latin typeface="Arial"/>
                <a:ea typeface="Arial"/>
                <a:cs typeface="Arial"/>
                <a:sym typeface="Arial"/>
              </a:rPr>
              <a:t>If not, return home</a:t>
            </a:r>
            <a:endParaRPr b="1" sz="1600">
              <a:latin typeface="Arial"/>
              <a:ea typeface="Arial"/>
              <a:cs typeface="Arial"/>
              <a:sym typeface="Arial"/>
            </a:endParaRPr>
          </a:p>
          <a:p>
            <a:pPr indent="0" lvl="0" marL="0" rtl="0" algn="l">
              <a:spcBef>
                <a:spcPts val="800"/>
              </a:spcBef>
              <a:spcAft>
                <a:spcPts val="0"/>
              </a:spcAft>
              <a:buNone/>
            </a:pPr>
            <a:r>
              <a:t/>
            </a:r>
            <a:endParaRPr/>
          </a:p>
        </p:txBody>
      </p:sp>
      <p:sp>
        <p:nvSpPr>
          <p:cNvPr id="331" name="Google Shape;331;p47"/>
          <p:cNvSpPr txBox="1"/>
          <p:nvPr>
            <p:ph idx="2" type="body"/>
          </p:nvPr>
        </p:nvSpPr>
        <p:spPr>
          <a:xfrm>
            <a:off x="3471863" y="1026914"/>
            <a:ext cx="29148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332" name="Google Shape;332;p47"/>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Conditional </a:t>
            </a:r>
            <a:endParaRPr/>
          </a:p>
        </p:txBody>
      </p:sp>
      <p:sp>
        <p:nvSpPr>
          <p:cNvPr id="338" name="Google Shape;338;p48"/>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if(mark &gt; 50){</a:t>
            </a:r>
            <a:endParaRPr/>
          </a:p>
          <a:p>
            <a:pPr indent="0" lvl="0" marL="0" rtl="0" algn="l">
              <a:spcBef>
                <a:spcPts val="800"/>
              </a:spcBef>
              <a:spcAft>
                <a:spcPts val="0"/>
              </a:spcAft>
              <a:buClr>
                <a:schemeClr val="dk1"/>
              </a:buClr>
              <a:buSzPts val="1100"/>
              <a:buFont typeface="Arial"/>
              <a:buNone/>
            </a:pPr>
            <a:r>
              <a:rPr lang="en"/>
              <a:t>    printf("pass");</a:t>
            </a:r>
            <a:endParaRPr/>
          </a:p>
          <a:p>
            <a:pPr indent="0" lvl="0" marL="0" rtl="0" algn="l">
              <a:spcBef>
                <a:spcPts val="800"/>
              </a:spcBef>
              <a:spcAft>
                <a:spcPts val="0"/>
              </a:spcAft>
              <a:buClr>
                <a:schemeClr val="dk1"/>
              </a:buClr>
              <a:buSzPts val="1100"/>
              <a:buFont typeface="Arial"/>
              <a:buNone/>
            </a:pPr>
            <a:r>
              <a:rPr lang="en"/>
              <a:t>}else{</a:t>
            </a:r>
            <a:endParaRPr/>
          </a:p>
          <a:p>
            <a:pPr indent="0" lvl="0" marL="0" rtl="0" algn="l">
              <a:spcBef>
                <a:spcPts val="800"/>
              </a:spcBef>
              <a:spcAft>
                <a:spcPts val="0"/>
              </a:spcAft>
              <a:buClr>
                <a:schemeClr val="dk1"/>
              </a:buClr>
              <a:buSzPts val="1100"/>
              <a:buFont typeface="Arial"/>
              <a:buNone/>
            </a:pPr>
            <a:r>
              <a:rPr lang="en"/>
              <a:t>    printf("fail");</a:t>
            </a:r>
            <a:endParaRPr/>
          </a:p>
          <a:p>
            <a:pPr indent="0" lvl="0" marL="0" rtl="0" algn="l">
              <a:spcBef>
                <a:spcPts val="800"/>
              </a:spcBef>
              <a:spcAft>
                <a:spcPts val="0"/>
              </a:spcAft>
              <a:buClr>
                <a:schemeClr val="dk1"/>
              </a:buClr>
              <a:buSzPts val="1100"/>
              <a:buFont typeface="Arial"/>
              <a:buNone/>
            </a:pPr>
            <a:r>
              <a:rPr lang="en"/>
              <a:t>}</a:t>
            </a:r>
            <a:endParaRPr/>
          </a:p>
          <a:p>
            <a:pPr indent="0" lvl="0" marL="0" rtl="0" algn="l">
              <a:spcBef>
                <a:spcPts val="800"/>
              </a:spcBef>
              <a:spcAft>
                <a:spcPts val="0"/>
              </a:spcAft>
              <a:buNone/>
            </a:pPr>
            <a:r>
              <a:t/>
            </a:r>
            <a:endParaRPr/>
          </a:p>
        </p:txBody>
      </p:sp>
      <p:sp>
        <p:nvSpPr>
          <p:cNvPr id="339" name="Google Shape;339;p48"/>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fontScale="92500" lnSpcReduction="20000"/>
          </a:bodyPr>
          <a:lstStyle/>
          <a:p>
            <a:pPr indent="0" lvl="0" marL="152400" marR="152400" rtl="0" algn="l">
              <a:lnSpc>
                <a:spcPct val="150000"/>
              </a:lnSpc>
              <a:spcBef>
                <a:spcPts val="1200"/>
              </a:spcBef>
              <a:spcAft>
                <a:spcPts val="0"/>
              </a:spcAft>
              <a:buNone/>
            </a:pPr>
            <a:r>
              <a:rPr lang="en"/>
              <a:t>(mark &gt; 50) ? printf("pass") : printf("fail");</a:t>
            </a:r>
            <a:endParaRPr/>
          </a:p>
          <a:p>
            <a:pPr indent="0" lvl="0" marL="152400" marR="152400" rtl="0" algn="l">
              <a:lnSpc>
                <a:spcPct val="150000"/>
              </a:lnSpc>
              <a:spcBef>
                <a:spcPts val="1200"/>
              </a:spcBef>
              <a:spcAft>
                <a:spcPts val="0"/>
              </a:spcAft>
              <a:buNone/>
            </a:pPr>
            <a:r>
              <a:t/>
            </a:r>
            <a:endParaRPr/>
          </a:p>
          <a:p>
            <a:pPr indent="0" lvl="0" marL="152400" marR="152400" rtl="0" algn="l">
              <a:lnSpc>
                <a:spcPct val="150000"/>
              </a:lnSpc>
              <a:spcBef>
                <a:spcPts val="1200"/>
              </a:spcBef>
              <a:spcAft>
                <a:spcPts val="0"/>
              </a:spcAft>
              <a:buNone/>
            </a:pPr>
            <a:r>
              <a:t/>
            </a:r>
            <a:endParaRPr/>
          </a:p>
          <a:p>
            <a:pPr indent="0" lvl="0" marL="152400" marR="152400" rtl="0" algn="l">
              <a:lnSpc>
                <a:spcPct val="142857"/>
              </a:lnSpc>
              <a:spcBef>
                <a:spcPts val="1200"/>
              </a:spcBef>
              <a:spcAft>
                <a:spcPts val="0"/>
              </a:spcAft>
              <a:buNone/>
            </a:pPr>
            <a:r>
              <a:rPr lang="en" sz="1050">
                <a:solidFill>
                  <a:srgbClr val="D3D3D3"/>
                </a:solidFill>
                <a:highlight>
                  <a:srgbClr val="383B40"/>
                </a:highlight>
                <a:latin typeface="Courier New"/>
                <a:ea typeface="Courier New"/>
                <a:cs typeface="Courier New"/>
                <a:sym typeface="Courier New"/>
              </a:rPr>
              <a:t>condition ? expression1 : expression2;</a:t>
            </a:r>
            <a:endParaRPr sz="1050">
              <a:solidFill>
                <a:srgbClr val="D3D3D3"/>
              </a:solidFill>
              <a:highlight>
                <a:srgbClr val="383B40"/>
              </a:highlight>
              <a:latin typeface="Courier New"/>
              <a:ea typeface="Courier New"/>
              <a:cs typeface="Courier New"/>
              <a:sym typeface="Courier New"/>
            </a:endParaRPr>
          </a:p>
          <a:p>
            <a:pPr indent="0" lvl="0" marL="152400" marR="152400" rtl="0" algn="l">
              <a:lnSpc>
                <a:spcPct val="150000"/>
              </a:lnSpc>
              <a:spcBef>
                <a:spcPts val="1200"/>
              </a:spcBef>
              <a:spcAft>
                <a:spcPts val="0"/>
              </a:spcAft>
              <a:buNone/>
            </a:pPr>
            <a:r>
              <a:t/>
            </a:r>
            <a:endParaRPr/>
          </a:p>
          <a:p>
            <a:pPr indent="0" lvl="0" marL="152400" marR="152400" rtl="0" algn="l">
              <a:lnSpc>
                <a:spcPct val="150000"/>
              </a:lnSpc>
              <a:spcBef>
                <a:spcPts val="1200"/>
              </a:spcBef>
              <a:spcAft>
                <a:spcPts val="1200"/>
              </a:spcAft>
              <a:buClr>
                <a:schemeClr val="dk1"/>
              </a:buClr>
              <a:buSzPct val="52380"/>
              <a:buFont typeface="Arial"/>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45" name="Google Shape;345;p49"/>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1000"/>
              </a:spcBef>
              <a:spcAft>
                <a:spcPts val="0"/>
              </a:spcAft>
              <a:buClr>
                <a:schemeClr val="dk1"/>
              </a:buClr>
              <a:buSzPts val="1100"/>
              <a:buFont typeface="Arial"/>
              <a:buNone/>
            </a:pPr>
            <a:r>
              <a:rPr lang="en" sz="1150">
                <a:solidFill>
                  <a:srgbClr val="0077AA"/>
                </a:solidFill>
                <a:highlight>
                  <a:schemeClr val="lt1"/>
                </a:highlight>
                <a:latin typeface="Courier New"/>
                <a:ea typeface="Courier New"/>
                <a:cs typeface="Courier New"/>
                <a:sym typeface="Courier New"/>
              </a:rPr>
              <a:t>switch</a:t>
            </a:r>
            <a:r>
              <a:rPr lang="en" sz="1150">
                <a:solidFill>
                  <a:srgbClr val="999999"/>
                </a:solidFill>
                <a:highlight>
                  <a:schemeClr val="lt1"/>
                </a:highlight>
                <a:latin typeface="Courier New"/>
                <a:ea typeface="Courier New"/>
                <a:cs typeface="Courier New"/>
                <a:sym typeface="Courier New"/>
              </a:rPr>
              <a:t>(</a:t>
            </a:r>
            <a:r>
              <a:rPr i="1" lang="en" sz="1150">
                <a:highlight>
                  <a:schemeClr val="lt1"/>
                </a:highlight>
                <a:latin typeface="Courier New"/>
                <a:ea typeface="Courier New"/>
                <a:cs typeface="Courier New"/>
                <a:sym typeface="Courier New"/>
              </a:rPr>
              <a:t>expression</a:t>
            </a:r>
            <a:r>
              <a:rPr lang="en" sz="1150">
                <a:solidFill>
                  <a:srgbClr val="999999"/>
                </a:solidFill>
                <a:highlight>
                  <a:schemeClr val="lt1"/>
                </a:highlight>
                <a:latin typeface="Courier New"/>
                <a:ea typeface="Courier New"/>
                <a:cs typeface="Courier New"/>
                <a:sym typeface="Courier New"/>
              </a:rPr>
              <a:t>)</a:t>
            </a:r>
            <a:r>
              <a:rPr lang="en" sz="1150">
                <a:highlight>
                  <a:schemeClr val="lt1"/>
                </a:highlight>
                <a:latin typeface="Courier New"/>
                <a:ea typeface="Courier New"/>
                <a:cs typeface="Courier New"/>
                <a:sym typeface="Courier New"/>
              </a:rPr>
              <a:t> </a:t>
            </a:r>
            <a:r>
              <a:rPr lang="en" sz="1150">
                <a:solidFill>
                  <a:srgbClr val="999999"/>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case</a:t>
            </a:r>
            <a:r>
              <a:rPr lang="en" sz="1150">
                <a:highlight>
                  <a:schemeClr val="lt1"/>
                </a:highlight>
                <a:latin typeface="Courier New"/>
                <a:ea typeface="Courier New"/>
                <a:cs typeface="Courier New"/>
                <a:sym typeface="Courier New"/>
              </a:rPr>
              <a:t> x</a:t>
            </a:r>
            <a:r>
              <a:rPr lang="en" sz="1150">
                <a:solidFill>
                  <a:srgbClr val="9A6E3A"/>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i="1" lang="en" sz="1150">
                <a:solidFill>
                  <a:srgbClr val="708090"/>
                </a:solidFill>
                <a:highlight>
                  <a:schemeClr val="lt1"/>
                </a:highlight>
                <a:latin typeface="Courier New"/>
                <a:ea typeface="Courier New"/>
                <a:cs typeface="Courier New"/>
                <a:sym typeface="Courier New"/>
              </a:rPr>
              <a:t>// code block</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break</a:t>
            </a:r>
            <a:r>
              <a:rPr lang="en" sz="1150">
                <a:solidFill>
                  <a:srgbClr val="999999"/>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case</a:t>
            </a:r>
            <a:r>
              <a:rPr lang="en" sz="1150">
                <a:highlight>
                  <a:schemeClr val="lt1"/>
                </a:highlight>
                <a:latin typeface="Courier New"/>
                <a:ea typeface="Courier New"/>
                <a:cs typeface="Courier New"/>
                <a:sym typeface="Courier New"/>
              </a:rPr>
              <a:t> y</a:t>
            </a:r>
            <a:r>
              <a:rPr lang="en" sz="1150">
                <a:solidFill>
                  <a:srgbClr val="9A6E3A"/>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i="1" lang="en" sz="1150">
                <a:solidFill>
                  <a:srgbClr val="708090"/>
                </a:solidFill>
                <a:highlight>
                  <a:schemeClr val="lt1"/>
                </a:highlight>
                <a:latin typeface="Courier New"/>
                <a:ea typeface="Courier New"/>
                <a:cs typeface="Courier New"/>
                <a:sym typeface="Courier New"/>
              </a:rPr>
              <a:t>// code block</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break</a:t>
            </a:r>
            <a:r>
              <a:rPr lang="en" sz="1150">
                <a:solidFill>
                  <a:srgbClr val="999999"/>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default</a:t>
            </a:r>
            <a:r>
              <a:rPr lang="en" sz="1150">
                <a:solidFill>
                  <a:srgbClr val="9A6E3A"/>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i="1" lang="en" sz="1150">
                <a:solidFill>
                  <a:srgbClr val="708090"/>
                </a:solidFill>
                <a:highlight>
                  <a:schemeClr val="lt1"/>
                </a:highlight>
                <a:latin typeface="Courier New"/>
                <a:ea typeface="Courier New"/>
                <a:cs typeface="Courier New"/>
                <a:sym typeface="Courier New"/>
              </a:rPr>
              <a:t>// code block</a:t>
            </a:r>
            <a:endParaRPr sz="1150">
              <a:highlight>
                <a:schemeClr val="lt1"/>
              </a:highlight>
              <a:latin typeface="Courier New"/>
              <a:ea typeface="Courier New"/>
              <a:cs typeface="Courier New"/>
              <a:sym typeface="Courier New"/>
            </a:endParaRPr>
          </a:p>
          <a:p>
            <a:pPr indent="0" lvl="0" marL="152400" marR="152400" rtl="0" algn="l">
              <a:lnSpc>
                <a:spcPct val="150000"/>
              </a:lnSpc>
              <a:spcBef>
                <a:spcPts val="1200"/>
              </a:spcBef>
              <a:spcAft>
                <a:spcPts val="1200"/>
              </a:spcAft>
              <a:buClr>
                <a:schemeClr val="dk1"/>
              </a:buClr>
              <a:buSzPts val="1100"/>
              <a:buFont typeface="Arial"/>
              <a:buNone/>
            </a:pPr>
            <a:r>
              <a:rPr lang="en" sz="1150">
                <a:solidFill>
                  <a:srgbClr val="999999"/>
                </a:solidFill>
                <a:highlight>
                  <a:schemeClr val="lt1"/>
                </a:highlight>
                <a:latin typeface="Courier New"/>
                <a:ea typeface="Courier New"/>
                <a:cs typeface="Courier New"/>
                <a:sym typeface="Courier New"/>
              </a:rPr>
              <a:t>}</a:t>
            </a:r>
            <a:endParaRPr/>
          </a:p>
        </p:txBody>
      </p:sp>
      <p:sp>
        <p:nvSpPr>
          <p:cNvPr id="346" name="Google Shape;346;p49"/>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int mark = 90;</a:t>
            </a:r>
            <a:endParaRPr/>
          </a:p>
          <a:p>
            <a:pPr indent="0" lvl="0" marL="0" rtl="0" algn="l">
              <a:spcBef>
                <a:spcPts val="800"/>
              </a:spcBef>
              <a:spcAft>
                <a:spcPts val="0"/>
              </a:spcAft>
              <a:buClr>
                <a:schemeClr val="dk1"/>
              </a:buClr>
              <a:buSzPct val="52380"/>
              <a:buFont typeface="Arial"/>
              <a:buNone/>
            </a:pPr>
            <a:r>
              <a:rPr lang="en"/>
              <a:t>switch(mark) {</a:t>
            </a:r>
            <a:endParaRPr/>
          </a:p>
          <a:p>
            <a:pPr indent="0" lvl="0" marL="0" rtl="0" algn="l">
              <a:spcBef>
                <a:spcPts val="800"/>
              </a:spcBef>
              <a:spcAft>
                <a:spcPts val="0"/>
              </a:spcAft>
              <a:buClr>
                <a:schemeClr val="dk1"/>
              </a:buClr>
              <a:buSzPct val="52380"/>
              <a:buFont typeface="Arial"/>
              <a:buNone/>
            </a:pPr>
            <a:r>
              <a:rPr lang="en"/>
              <a:t>  case 90:</a:t>
            </a:r>
            <a:endParaRPr/>
          </a:p>
          <a:p>
            <a:pPr indent="0" lvl="0" marL="0" rtl="0" algn="l">
              <a:spcBef>
                <a:spcPts val="800"/>
              </a:spcBef>
              <a:spcAft>
                <a:spcPts val="0"/>
              </a:spcAft>
              <a:buClr>
                <a:schemeClr val="dk1"/>
              </a:buClr>
              <a:buSzPct val="52380"/>
              <a:buFont typeface="Arial"/>
              <a:buNone/>
            </a:pPr>
            <a:r>
              <a:rPr lang="en"/>
              <a:t>  case 80:</a:t>
            </a:r>
            <a:endParaRPr/>
          </a:p>
          <a:p>
            <a:pPr indent="0" lvl="0" marL="0" rtl="0" algn="l">
              <a:spcBef>
                <a:spcPts val="800"/>
              </a:spcBef>
              <a:spcAft>
                <a:spcPts val="0"/>
              </a:spcAft>
              <a:buClr>
                <a:schemeClr val="dk1"/>
              </a:buClr>
              <a:buSzPct val="52380"/>
              <a:buFont typeface="Arial"/>
              <a:buNone/>
            </a:pPr>
            <a:r>
              <a:rPr lang="en"/>
              <a:t>   printf("excellent");</a:t>
            </a:r>
            <a:endParaRPr/>
          </a:p>
          <a:p>
            <a:pPr indent="0" lvl="0" marL="0" rtl="0" algn="l">
              <a:spcBef>
                <a:spcPts val="800"/>
              </a:spcBef>
              <a:spcAft>
                <a:spcPts val="0"/>
              </a:spcAft>
              <a:buClr>
                <a:schemeClr val="dk1"/>
              </a:buClr>
              <a:buSzPct val="52380"/>
              <a:buFont typeface="Arial"/>
              <a:buNone/>
            </a:pPr>
            <a:r>
              <a:rPr lang="en"/>
              <a:t>     break;</a:t>
            </a:r>
            <a:endParaRPr/>
          </a:p>
          <a:p>
            <a:pPr indent="0" lvl="0" marL="0" rtl="0" algn="l">
              <a:spcBef>
                <a:spcPts val="800"/>
              </a:spcBef>
              <a:spcAft>
                <a:spcPts val="0"/>
              </a:spcAft>
              <a:buClr>
                <a:schemeClr val="dk1"/>
              </a:buClr>
              <a:buSzPct val="52380"/>
              <a:buFont typeface="Arial"/>
              <a:buNone/>
            </a:pPr>
            <a:r>
              <a:rPr lang="en"/>
              <a:t>  case 70:</a:t>
            </a:r>
            <a:endParaRPr/>
          </a:p>
          <a:p>
            <a:pPr indent="0" lvl="0" marL="0" rtl="0" algn="l">
              <a:spcBef>
                <a:spcPts val="800"/>
              </a:spcBef>
              <a:spcAft>
                <a:spcPts val="0"/>
              </a:spcAft>
              <a:buClr>
                <a:schemeClr val="dk1"/>
              </a:buClr>
              <a:buSzPct val="52380"/>
              <a:buFont typeface="Arial"/>
              <a:buNone/>
            </a:pPr>
            <a:r>
              <a:rPr lang="en"/>
              <a:t>   printf("grade c ");</a:t>
            </a:r>
            <a:endParaRPr/>
          </a:p>
          <a:p>
            <a:pPr indent="0" lvl="0" marL="0" rtl="0" algn="l">
              <a:spcBef>
                <a:spcPts val="800"/>
              </a:spcBef>
              <a:spcAft>
                <a:spcPts val="0"/>
              </a:spcAft>
              <a:buClr>
                <a:schemeClr val="dk1"/>
              </a:buClr>
              <a:buSzPct val="52380"/>
              <a:buFont typeface="Arial"/>
              <a:buNone/>
            </a:pPr>
            <a:r>
              <a:rPr lang="en"/>
              <a:t>    break;</a:t>
            </a:r>
            <a:endParaRPr/>
          </a:p>
          <a:p>
            <a:pPr indent="0" lvl="0" marL="0" rtl="0" algn="l">
              <a:spcBef>
                <a:spcPts val="800"/>
              </a:spcBef>
              <a:spcAft>
                <a:spcPts val="0"/>
              </a:spcAft>
              <a:buClr>
                <a:schemeClr val="dk1"/>
              </a:buClr>
              <a:buSzPct val="52380"/>
              <a:buFont typeface="Arial"/>
              <a:buNone/>
            </a:pPr>
            <a:r>
              <a:rPr lang="en"/>
              <a:t>  case 60:</a:t>
            </a:r>
            <a:endParaRPr/>
          </a:p>
          <a:p>
            <a:pPr indent="0" lvl="0" marL="0" rtl="0" algn="l">
              <a:spcBef>
                <a:spcPts val="800"/>
              </a:spcBef>
              <a:spcAft>
                <a:spcPts val="0"/>
              </a:spcAft>
              <a:buClr>
                <a:schemeClr val="dk1"/>
              </a:buClr>
              <a:buSzPct val="52380"/>
              <a:buFont typeface="Arial"/>
              <a:buNone/>
            </a:pPr>
            <a:r>
              <a:rPr lang="en"/>
              <a:t>   printf("grade d ");</a:t>
            </a:r>
            <a:endParaRPr/>
          </a:p>
          <a:p>
            <a:pPr indent="0" lvl="0" marL="0" rtl="0" algn="l">
              <a:spcBef>
                <a:spcPts val="800"/>
              </a:spcBef>
              <a:spcAft>
                <a:spcPts val="0"/>
              </a:spcAft>
              <a:buClr>
                <a:schemeClr val="dk1"/>
              </a:buClr>
              <a:buSzPct val="52380"/>
              <a:buFont typeface="Arial"/>
              <a:buNone/>
            </a:pPr>
            <a:r>
              <a:rPr lang="en"/>
              <a:t>    break;</a:t>
            </a:r>
            <a:endParaRPr/>
          </a:p>
          <a:p>
            <a:pPr indent="0" lvl="0" marL="0" rtl="0" algn="l">
              <a:spcBef>
                <a:spcPts val="800"/>
              </a:spcBef>
              <a:spcAft>
                <a:spcPts val="0"/>
              </a:spcAft>
              <a:buClr>
                <a:schemeClr val="dk1"/>
              </a:buClr>
              <a:buSzPct val="52380"/>
              <a:buFont typeface="Arial"/>
              <a:buNone/>
            </a:pPr>
            <a:r>
              <a:rPr lang="en"/>
              <a:t>  default:</a:t>
            </a:r>
            <a:endParaRPr/>
          </a:p>
          <a:p>
            <a:pPr indent="0" lvl="0" marL="0" rtl="0" algn="l">
              <a:spcBef>
                <a:spcPts val="800"/>
              </a:spcBef>
              <a:spcAft>
                <a:spcPts val="0"/>
              </a:spcAft>
              <a:buClr>
                <a:schemeClr val="dk1"/>
              </a:buClr>
              <a:buSzPct val="52380"/>
              <a:buFont typeface="Arial"/>
              <a:buNone/>
            </a:pPr>
            <a:r>
              <a:rPr lang="en"/>
              <a:t>   printf("none matched");</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352" name="Google Shape;352;p50"/>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Have a variable day of datatype int. </a:t>
            </a:r>
            <a:endParaRPr/>
          </a:p>
          <a:p>
            <a:pPr indent="0" lvl="0" marL="0" rtl="0" algn="l">
              <a:spcBef>
                <a:spcPts val="800"/>
              </a:spcBef>
              <a:spcAft>
                <a:spcPts val="0"/>
              </a:spcAft>
              <a:buNone/>
            </a:pPr>
            <a:r>
              <a:rPr lang="en"/>
              <a:t>Write a switch case,such that if it’s day 1, then output should be monday, day 2 -&gt; tuesday like that till day 7.. Suppose if you any number other than these, print “give a valid input”</a:t>
            </a:r>
            <a:endParaRPr/>
          </a:p>
        </p:txBody>
      </p:sp>
      <p:sp>
        <p:nvSpPr>
          <p:cNvPr id="353" name="Google Shape;353;p50"/>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54" name="Google Shape;354;p50"/>
          <p:cNvPicPr preferRelativeResize="0"/>
          <p:nvPr/>
        </p:nvPicPr>
        <p:blipFill>
          <a:blip r:embed="rId3">
            <a:alphaModFix/>
          </a:blip>
          <a:stretch>
            <a:fillRect/>
          </a:stretch>
        </p:blipFill>
        <p:spPr>
          <a:xfrm>
            <a:off x="4667900" y="0"/>
            <a:ext cx="4516776"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472381"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61" name="Google Shape;361;p51"/>
          <p:cNvSpPr txBox="1"/>
          <p:nvPr>
            <p:ph idx="1" type="body"/>
          </p:nvPr>
        </p:nvSpPr>
        <p:spPr>
          <a:xfrm>
            <a:off x="472381" y="945654"/>
            <a:ext cx="29013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while loop syntax</a:t>
            </a:r>
            <a:endParaRPr/>
          </a:p>
        </p:txBody>
      </p:sp>
      <p:sp>
        <p:nvSpPr>
          <p:cNvPr id="362" name="Google Shape;362;p51"/>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63" name="Google Shape;363;p51"/>
          <p:cNvSpPr txBox="1"/>
          <p:nvPr>
            <p:ph idx="2" type="body"/>
          </p:nvPr>
        </p:nvSpPr>
        <p:spPr>
          <a:xfrm>
            <a:off x="472381" y="1409105"/>
            <a:ext cx="2901300" cy="2072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400">
                <a:highlight>
                  <a:srgbClr val="FFFFFF"/>
                </a:highlight>
                <a:latin typeface="Courier New"/>
                <a:ea typeface="Courier New"/>
                <a:cs typeface="Courier New"/>
                <a:sym typeface="Courier New"/>
              </a:rPr>
              <a:t>while (</a:t>
            </a:r>
            <a:r>
              <a:rPr b="1" i="1" lang="en" sz="1400">
                <a:highlight>
                  <a:srgbClr val="FFFFFF"/>
                </a:highlight>
                <a:latin typeface="Courier New"/>
                <a:ea typeface="Courier New"/>
                <a:cs typeface="Courier New"/>
                <a:sym typeface="Courier New"/>
              </a:rPr>
              <a:t>condition</a:t>
            </a:r>
            <a:r>
              <a:rPr b="1" lang="en" sz="1400">
                <a:highlight>
                  <a:srgbClr val="FFFFFF"/>
                </a:highlight>
                <a:latin typeface="Courier New"/>
                <a:ea typeface="Courier New"/>
                <a:cs typeface="Courier New"/>
                <a:sym typeface="Courier New"/>
              </a:rPr>
              <a:t>) {</a:t>
            </a:r>
            <a:endParaRPr b="1" sz="1400">
              <a:highlight>
                <a:srgbClr val="FFFFFF"/>
              </a:highlight>
              <a:latin typeface="Courier New"/>
              <a:ea typeface="Courier New"/>
              <a:cs typeface="Courier New"/>
              <a:sym typeface="Courier New"/>
            </a:endParaRPr>
          </a:p>
          <a:p>
            <a:pPr indent="0" lvl="0" marL="0" rtl="0" algn="l">
              <a:spcBef>
                <a:spcPts val="800"/>
              </a:spcBef>
              <a:spcAft>
                <a:spcPts val="0"/>
              </a:spcAft>
              <a:buNone/>
            </a:pPr>
            <a:r>
              <a:rPr b="1" i="1" lang="en" sz="1400">
                <a:highlight>
                  <a:srgbClr val="FFFFFF"/>
                </a:highlight>
                <a:latin typeface="Courier New"/>
                <a:ea typeface="Courier New"/>
                <a:cs typeface="Courier New"/>
                <a:sym typeface="Courier New"/>
              </a:rPr>
              <a:t>  // code block to be executed</a:t>
            </a:r>
            <a:endParaRPr b="1" sz="1400">
              <a:highlight>
                <a:srgbClr val="FFFFFF"/>
              </a:highlight>
              <a:latin typeface="Courier New"/>
              <a:ea typeface="Courier New"/>
              <a:cs typeface="Courier New"/>
              <a:sym typeface="Courier New"/>
            </a:endParaRPr>
          </a:p>
          <a:p>
            <a:pPr indent="0" lvl="0" marL="114300" marR="114300" rtl="0" algn="l">
              <a:lnSpc>
                <a:spcPct val="150000"/>
              </a:lnSpc>
              <a:spcBef>
                <a:spcPts val="900"/>
              </a:spcBef>
              <a:spcAft>
                <a:spcPts val="0"/>
              </a:spcAft>
              <a:buClr>
                <a:schemeClr val="dk1"/>
              </a:buClr>
              <a:buSzPts val="800"/>
              <a:buFont typeface="Arial"/>
              <a:buNone/>
            </a:pPr>
            <a:r>
              <a:rPr b="1" lang="en" sz="1400">
                <a:highlight>
                  <a:srgbClr val="FFFFFF"/>
                </a:highlight>
                <a:latin typeface="Courier New"/>
                <a:ea typeface="Courier New"/>
                <a:cs typeface="Courier New"/>
                <a:sym typeface="Courier New"/>
              </a:rPr>
              <a:t>}</a:t>
            </a:r>
            <a:endParaRPr b="1" sz="1400">
              <a:highlight>
                <a:srgbClr val="FFFFFF"/>
              </a:highlight>
              <a:latin typeface="Courier New"/>
              <a:ea typeface="Courier New"/>
              <a:cs typeface="Courier New"/>
              <a:sym typeface="Courier New"/>
            </a:endParaRPr>
          </a:p>
          <a:p>
            <a:pPr indent="0" lvl="0" marL="0" rtl="0" algn="l">
              <a:spcBef>
                <a:spcPts val="900"/>
              </a:spcBef>
              <a:spcAft>
                <a:spcPts val="0"/>
              </a:spcAft>
              <a:buNone/>
            </a:pPr>
            <a:r>
              <a:t/>
            </a:r>
            <a:endParaRPr/>
          </a:p>
        </p:txBody>
      </p:sp>
      <p:sp>
        <p:nvSpPr>
          <p:cNvPr id="364" name="Google Shape;364;p51"/>
          <p:cNvSpPr txBox="1"/>
          <p:nvPr>
            <p:ph idx="3" type="body"/>
          </p:nvPr>
        </p:nvSpPr>
        <p:spPr>
          <a:xfrm>
            <a:off x="3471863" y="945654"/>
            <a:ext cx="29157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Code ref</a:t>
            </a:r>
            <a:endParaRPr/>
          </a:p>
        </p:txBody>
      </p:sp>
      <p:sp>
        <p:nvSpPr>
          <p:cNvPr id="365" name="Google Shape;365;p51"/>
          <p:cNvSpPr txBox="1"/>
          <p:nvPr>
            <p:ph idx="4" type="body"/>
          </p:nvPr>
        </p:nvSpPr>
        <p:spPr>
          <a:xfrm>
            <a:off x="3471863" y="1409105"/>
            <a:ext cx="2915700" cy="20724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number = 10;</a:t>
            </a:r>
            <a:endParaRPr/>
          </a:p>
          <a:p>
            <a:pPr indent="0" lvl="0" marL="0" rtl="0" algn="l">
              <a:spcBef>
                <a:spcPts val="800"/>
              </a:spcBef>
              <a:spcAft>
                <a:spcPts val="0"/>
              </a:spcAft>
              <a:buClr>
                <a:schemeClr val="dk1"/>
              </a:buClr>
              <a:buSzPct val="52380"/>
              <a:buFont typeface="Arial"/>
              <a:buNone/>
            </a:pPr>
            <a:r>
              <a:rPr lang="en"/>
              <a:t>  while (number &lt; 5) {</a:t>
            </a:r>
            <a:endParaRPr/>
          </a:p>
          <a:p>
            <a:pPr indent="0" lvl="0" marL="0" rtl="0" algn="l">
              <a:spcBef>
                <a:spcPts val="800"/>
              </a:spcBef>
              <a:spcAft>
                <a:spcPts val="0"/>
              </a:spcAft>
              <a:buClr>
                <a:schemeClr val="dk1"/>
              </a:buClr>
              <a:buSzPct val="52380"/>
              <a:buFont typeface="Arial"/>
              <a:buNone/>
            </a:pPr>
            <a:r>
              <a:rPr lang="en"/>
              <a:t>    printf("hello buddy");</a:t>
            </a:r>
            <a:endParaRPr/>
          </a:p>
          <a:p>
            <a:pPr indent="0" lvl="0" marL="0" rtl="0" algn="l">
              <a:spcBef>
                <a:spcPts val="800"/>
              </a:spcBef>
              <a:spcAft>
                <a:spcPts val="0"/>
              </a:spcAft>
              <a:buClr>
                <a:schemeClr val="dk1"/>
              </a:buClr>
              <a:buSzPct val="52380"/>
              <a:buFont typeface="Arial"/>
              <a:buNone/>
            </a:pPr>
            <a:r>
              <a:rPr lang="en"/>
              <a:t>   number++;</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printf("bye!");</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Programming Language?</a:t>
            </a:r>
            <a:endParaRPr/>
          </a:p>
        </p:txBody>
      </p:sp>
      <p:sp>
        <p:nvSpPr>
          <p:cNvPr id="111" name="Google Shape;111;p16"/>
          <p:cNvSpPr txBox="1"/>
          <p:nvPr>
            <p:ph idx="1" type="body"/>
          </p:nvPr>
        </p:nvSpPr>
        <p:spPr>
          <a:xfrm>
            <a:off x="471488" y="1026914"/>
            <a:ext cx="5915100" cy="2447700"/>
          </a:xfrm>
          <a:prstGeom prst="rect">
            <a:avLst/>
          </a:prstGeom>
        </p:spPr>
        <p:txBody>
          <a:bodyPr anchorCtr="0" anchor="t" bIns="34275" lIns="68575" spcFirstLastPara="1" rIns="68575" wrap="square" tIns="34275">
            <a:normAutofit fontScale="32500" lnSpcReduction="10000"/>
          </a:bodyPr>
          <a:lstStyle/>
          <a:p>
            <a:pPr indent="0" lvl="0" marL="0" rtl="0" algn="l">
              <a:spcBef>
                <a:spcPts val="800"/>
              </a:spcBef>
              <a:spcAft>
                <a:spcPts val="0"/>
              </a:spcAft>
              <a:buNone/>
            </a:pPr>
            <a:r>
              <a:t/>
            </a:r>
            <a:endParaRPr/>
          </a:p>
          <a:p>
            <a:pPr indent="-231140" lvl="0" marL="342900" rtl="0" algn="l">
              <a:spcBef>
                <a:spcPts val="800"/>
              </a:spcBef>
              <a:spcAft>
                <a:spcPts val="0"/>
              </a:spcAft>
              <a:buSzPct val="82051"/>
              <a:buAutoNum type="arabicPeriod"/>
            </a:pPr>
            <a:r>
              <a:rPr lang="en" sz="3900"/>
              <a:t>to interact with computer</a:t>
            </a:r>
            <a:endParaRPr sz="3900"/>
          </a:p>
          <a:p>
            <a:pPr indent="-224948" lvl="0" marL="342900" rtl="0" algn="l">
              <a:spcBef>
                <a:spcPts val="0"/>
              </a:spcBef>
              <a:spcAft>
                <a:spcPts val="0"/>
              </a:spcAft>
              <a:buSzPct val="78378"/>
              <a:buAutoNum type="arabicPeriod"/>
            </a:pPr>
            <a:r>
              <a:rPr lang="en" sz="3700"/>
              <a:t>diff ways </a:t>
            </a:r>
            <a:endParaRPr sz="3700"/>
          </a:p>
          <a:p>
            <a:pPr indent="-224948" lvl="0" marL="342900" rtl="0" algn="l">
              <a:spcBef>
                <a:spcPts val="0"/>
              </a:spcBef>
              <a:spcAft>
                <a:spcPts val="0"/>
              </a:spcAft>
              <a:buSzPct val="78378"/>
              <a:buAutoNum type="arabicPeriod"/>
            </a:pPr>
            <a:r>
              <a:rPr lang="en" sz="3700"/>
              <a:t>universal </a:t>
            </a:r>
            <a:endParaRPr sz="3700"/>
          </a:p>
          <a:p>
            <a:pPr indent="-224948" lvl="0" marL="342900" rtl="0" algn="l">
              <a:spcBef>
                <a:spcPts val="0"/>
              </a:spcBef>
              <a:spcAft>
                <a:spcPts val="0"/>
              </a:spcAft>
              <a:buSzPct val="78378"/>
              <a:buAutoNum type="arabicPeriod"/>
            </a:pPr>
            <a:r>
              <a:rPr lang="en" sz="3700"/>
              <a:t>Eg: ATM, bank transaction,electricity, social media,</a:t>
            </a:r>
            <a:endParaRPr sz="3700"/>
          </a:p>
          <a:p>
            <a:pPr indent="-224948" lvl="0" marL="342900" rtl="0" algn="l">
              <a:spcBef>
                <a:spcPts val="0"/>
              </a:spcBef>
              <a:spcAft>
                <a:spcPts val="0"/>
              </a:spcAft>
              <a:buSzPct val="78378"/>
              <a:buAutoNum type="arabicPeriod"/>
            </a:pPr>
            <a:r>
              <a:rPr lang="en" sz="3700"/>
              <a:t>can safeguard our data</a:t>
            </a:r>
            <a:endParaRPr sz="3700"/>
          </a:p>
          <a:p>
            <a:pPr indent="0" lvl="0" marL="342900" rtl="0" algn="l">
              <a:spcBef>
                <a:spcPts val="800"/>
              </a:spcBef>
              <a:spcAft>
                <a:spcPts val="0"/>
              </a:spcAft>
              <a:buClr>
                <a:schemeClr val="dk1"/>
              </a:buClr>
              <a:buSzPts val="260"/>
              <a:buFont typeface="Arial"/>
              <a:buNone/>
            </a:pPr>
            <a:r>
              <a:rPr lang="en" sz="3700"/>
              <a:t>http://helloworldcollection.de/</a:t>
            </a:r>
            <a:endParaRPr sz="3700"/>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rPr lang="en" sz="2700"/>
              <a:t>Analogy-&gt; english</a:t>
            </a:r>
            <a:endParaRPr sz="2700"/>
          </a:p>
        </p:txBody>
      </p:sp>
      <p:sp>
        <p:nvSpPr>
          <p:cNvPr id="112" name="Google Shape;112;p16"/>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71" name="Google Shape;371;p52"/>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72" name="Google Shape;372;p52"/>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373" name="Google Shape;373;p52"/>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74" name="Google Shape;374;p52"/>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75" name="Google Shape;375;p52"/>
          <p:cNvPicPr preferRelativeResize="0"/>
          <p:nvPr/>
        </p:nvPicPr>
        <p:blipFill>
          <a:blip r:embed="rId3">
            <a:alphaModFix/>
          </a:blip>
          <a:stretch>
            <a:fillRect/>
          </a:stretch>
        </p:blipFill>
        <p:spPr>
          <a:xfrm>
            <a:off x="629839" y="0"/>
            <a:ext cx="5886371"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381" name="Google Shape;381;p53"/>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82" name="Google Shape;382;p53"/>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383" name="Google Shape;383;p53"/>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84" name="Google Shape;384;p53"/>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85" name="Google Shape;385;p53"/>
          <p:cNvPicPr preferRelativeResize="0"/>
          <p:nvPr/>
        </p:nvPicPr>
        <p:blipFill>
          <a:blip r:embed="rId3">
            <a:alphaModFix/>
          </a:blip>
          <a:stretch>
            <a:fillRect/>
          </a:stretch>
        </p:blipFill>
        <p:spPr>
          <a:xfrm>
            <a:off x="548500" y="1048075"/>
            <a:ext cx="5017301" cy="3972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4"/>
          <p:cNvSpPr txBox="1"/>
          <p:nvPr>
            <p:ph type="title"/>
          </p:nvPr>
        </p:nvSpPr>
        <p:spPr>
          <a:xfrm>
            <a:off x="472381"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92" name="Google Shape;392;p54"/>
          <p:cNvSpPr txBox="1"/>
          <p:nvPr>
            <p:ph idx="1" type="body"/>
          </p:nvPr>
        </p:nvSpPr>
        <p:spPr>
          <a:xfrm>
            <a:off x="472381" y="945654"/>
            <a:ext cx="29013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93" name="Google Shape;393;p54"/>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4"/>
          <p:cNvSpPr txBox="1"/>
          <p:nvPr>
            <p:ph idx="2" type="body"/>
          </p:nvPr>
        </p:nvSpPr>
        <p:spPr>
          <a:xfrm>
            <a:off x="472381" y="1409105"/>
            <a:ext cx="2901300" cy="20724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int number = 10;</a:t>
            </a:r>
            <a:endParaRPr/>
          </a:p>
          <a:p>
            <a:pPr indent="0" lvl="0" marL="0" rtl="0" algn="l">
              <a:spcBef>
                <a:spcPts val="800"/>
              </a:spcBef>
              <a:spcAft>
                <a:spcPts val="0"/>
              </a:spcAft>
              <a:buClr>
                <a:schemeClr val="dk1"/>
              </a:buClr>
              <a:buSzPct val="52380"/>
              <a:buFont typeface="Arial"/>
              <a:buNone/>
            </a:pPr>
            <a:r>
              <a:rPr lang="en"/>
              <a:t> do {</a:t>
            </a:r>
            <a:endParaRPr/>
          </a:p>
          <a:p>
            <a:pPr indent="0" lvl="0" marL="0" rtl="0" algn="l">
              <a:spcBef>
                <a:spcPts val="800"/>
              </a:spcBef>
              <a:spcAft>
                <a:spcPts val="0"/>
              </a:spcAft>
              <a:buClr>
                <a:schemeClr val="dk1"/>
              </a:buClr>
              <a:buSzPct val="52380"/>
              <a:buFont typeface="Arial"/>
              <a:buNone/>
            </a:pPr>
            <a:r>
              <a:rPr lang="en"/>
              <a:t>printf("hello aliens");</a:t>
            </a:r>
            <a:endParaRPr/>
          </a:p>
          <a:p>
            <a:pPr indent="0" lvl="0" marL="0" rtl="0" algn="l">
              <a:spcBef>
                <a:spcPts val="800"/>
              </a:spcBef>
              <a:spcAft>
                <a:spcPts val="0"/>
              </a:spcAft>
              <a:buClr>
                <a:schemeClr val="dk1"/>
              </a:buClr>
              <a:buSzPct val="52380"/>
              <a:buFont typeface="Arial"/>
              <a:buNone/>
            </a:pPr>
            <a:r>
              <a:rPr lang="en"/>
              <a:t>number++;</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while (number&lt;5);</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
        <p:nvSpPr>
          <p:cNvPr id="395" name="Google Shape;395;p54"/>
          <p:cNvSpPr txBox="1"/>
          <p:nvPr>
            <p:ph idx="3" type="body"/>
          </p:nvPr>
        </p:nvSpPr>
        <p:spPr>
          <a:xfrm>
            <a:off x="3471863" y="945654"/>
            <a:ext cx="29157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do while loop syntax</a:t>
            </a:r>
            <a:endParaRPr/>
          </a:p>
        </p:txBody>
      </p:sp>
      <p:sp>
        <p:nvSpPr>
          <p:cNvPr id="396" name="Google Shape;396;p54"/>
          <p:cNvSpPr txBox="1"/>
          <p:nvPr>
            <p:ph idx="4" type="body"/>
          </p:nvPr>
        </p:nvSpPr>
        <p:spPr>
          <a:xfrm>
            <a:off x="3471863" y="1409105"/>
            <a:ext cx="2915700" cy="2072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400">
                <a:solidFill>
                  <a:srgbClr val="FF0000"/>
                </a:solidFill>
                <a:highlight>
                  <a:srgbClr val="FFFFFF"/>
                </a:highlight>
                <a:latin typeface="Courier New"/>
                <a:ea typeface="Courier New"/>
                <a:cs typeface="Courier New"/>
                <a:sym typeface="Courier New"/>
              </a:rPr>
              <a:t>do {</a:t>
            </a:r>
            <a:endParaRPr b="1" sz="1400">
              <a:solidFill>
                <a:srgbClr val="FF0000"/>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b="1" i="1" lang="en" sz="1400">
                <a:solidFill>
                  <a:srgbClr val="FF0000"/>
                </a:solidFill>
                <a:highlight>
                  <a:srgbClr val="FFFFFF"/>
                </a:highlight>
                <a:latin typeface="Courier New"/>
                <a:ea typeface="Courier New"/>
                <a:cs typeface="Courier New"/>
                <a:sym typeface="Courier New"/>
              </a:rPr>
              <a:t>  // code block to be executed</a:t>
            </a:r>
            <a:endParaRPr b="1" i="1" sz="1400">
              <a:solidFill>
                <a:srgbClr val="FF0000"/>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b="1" lang="en" sz="1400">
                <a:solidFill>
                  <a:srgbClr val="FF0000"/>
                </a:solidFill>
                <a:highlight>
                  <a:srgbClr val="FFFFFF"/>
                </a:highlight>
                <a:latin typeface="Courier New"/>
                <a:ea typeface="Courier New"/>
                <a:cs typeface="Courier New"/>
                <a:sym typeface="Courier New"/>
              </a:rPr>
              <a:t>}</a:t>
            </a:r>
            <a:endParaRPr b="1" sz="1400">
              <a:solidFill>
                <a:srgbClr val="FF0000"/>
              </a:solidFill>
              <a:highlight>
                <a:srgbClr val="FFFFFF"/>
              </a:highlight>
              <a:latin typeface="Courier New"/>
              <a:ea typeface="Courier New"/>
              <a:cs typeface="Courier New"/>
              <a:sym typeface="Courier New"/>
            </a:endParaRPr>
          </a:p>
          <a:p>
            <a:pPr indent="0" lvl="0" marL="114300" marR="114300" rtl="0" algn="l">
              <a:lnSpc>
                <a:spcPct val="150000"/>
              </a:lnSpc>
              <a:spcBef>
                <a:spcPts val="900"/>
              </a:spcBef>
              <a:spcAft>
                <a:spcPts val="0"/>
              </a:spcAft>
              <a:buClr>
                <a:schemeClr val="dk1"/>
              </a:buClr>
              <a:buSzPts val="800"/>
              <a:buFont typeface="Arial"/>
              <a:buNone/>
            </a:pPr>
            <a:r>
              <a:rPr b="1" lang="en" sz="1400">
                <a:solidFill>
                  <a:srgbClr val="FF0000"/>
                </a:solidFill>
                <a:highlight>
                  <a:srgbClr val="FFFFFF"/>
                </a:highlight>
                <a:latin typeface="Courier New"/>
                <a:ea typeface="Courier New"/>
                <a:cs typeface="Courier New"/>
                <a:sym typeface="Courier New"/>
              </a:rPr>
              <a:t>while (</a:t>
            </a:r>
            <a:r>
              <a:rPr b="1" i="1" lang="en" sz="1400">
                <a:solidFill>
                  <a:srgbClr val="FF0000"/>
                </a:solidFill>
                <a:highlight>
                  <a:srgbClr val="FFFFFF"/>
                </a:highlight>
                <a:latin typeface="Courier New"/>
                <a:ea typeface="Courier New"/>
                <a:cs typeface="Courier New"/>
                <a:sym typeface="Courier New"/>
              </a:rPr>
              <a:t>condition</a:t>
            </a:r>
            <a:r>
              <a:rPr b="1" lang="en" sz="1400">
                <a:solidFill>
                  <a:srgbClr val="FF0000"/>
                </a:solidFill>
                <a:highlight>
                  <a:srgbClr val="FFFFFF"/>
                </a:highlight>
                <a:latin typeface="Courier New"/>
                <a:ea typeface="Courier New"/>
                <a:cs typeface="Courier New"/>
                <a:sym typeface="Courier New"/>
              </a:rPr>
              <a:t>);</a:t>
            </a:r>
            <a:endParaRPr b="1" sz="1400">
              <a:solidFill>
                <a:srgbClr val="FF0000"/>
              </a:solidFill>
              <a:highlight>
                <a:srgbClr val="FFFFFF"/>
              </a:highlight>
              <a:latin typeface="Courier New"/>
              <a:ea typeface="Courier New"/>
              <a:cs typeface="Courier New"/>
              <a:sym typeface="Courier New"/>
            </a:endParaRPr>
          </a:p>
          <a:p>
            <a:pPr indent="0" lvl="0" marL="0" rtl="0" algn="l">
              <a:spcBef>
                <a:spcPts val="9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For loop</a:t>
            </a:r>
            <a:endParaRPr/>
          </a:p>
        </p:txBody>
      </p:sp>
      <p:sp>
        <p:nvSpPr>
          <p:cNvPr id="402" name="Google Shape;402;p55"/>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03" name="Google Shape;403;p55"/>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lnSpc>
                <a:spcPct val="156250"/>
              </a:lnSpc>
              <a:spcBef>
                <a:spcPts val="300"/>
              </a:spcBef>
              <a:spcAft>
                <a:spcPts val="0"/>
              </a:spcAft>
              <a:buClr>
                <a:schemeClr val="dk1"/>
              </a:buClr>
              <a:buSzPts val="1100"/>
              <a:buFont typeface="Arial"/>
              <a:buNone/>
            </a:pPr>
            <a:r>
              <a:t/>
            </a:r>
            <a:endParaRPr b="1" sz="1200">
              <a:latin typeface="Roboto"/>
              <a:ea typeface="Roboto"/>
              <a:cs typeface="Roboto"/>
              <a:sym typeface="Roboto"/>
            </a:endParaRPr>
          </a:p>
          <a:p>
            <a:pPr indent="0" lvl="0" marL="0" rtl="0" algn="l">
              <a:lnSpc>
                <a:spcPct val="156250"/>
              </a:lnSpc>
              <a:spcBef>
                <a:spcPts val="300"/>
              </a:spcBef>
              <a:spcAft>
                <a:spcPts val="0"/>
              </a:spcAft>
              <a:buClr>
                <a:schemeClr val="dk1"/>
              </a:buClr>
              <a:buSzPts val="1100"/>
              <a:buFont typeface="Arial"/>
              <a:buNone/>
            </a:pPr>
            <a:r>
              <a:rPr b="1" lang="en" sz="1200">
                <a:solidFill>
                  <a:srgbClr val="006699"/>
                </a:solidFill>
                <a:latin typeface="Roboto"/>
                <a:ea typeface="Roboto"/>
                <a:cs typeface="Roboto"/>
                <a:sym typeface="Roboto"/>
              </a:rPr>
              <a:t>for</a:t>
            </a:r>
            <a:r>
              <a:rPr b="1" lang="en" sz="1200">
                <a:latin typeface="Roboto"/>
                <a:ea typeface="Roboto"/>
                <a:cs typeface="Roboto"/>
                <a:sym typeface="Roboto"/>
              </a:rPr>
              <a:t>(initialization; condition; increment/decrement){    </a:t>
            </a:r>
            <a:endParaRPr b="1" sz="1200">
              <a:latin typeface="Roboto"/>
              <a:ea typeface="Roboto"/>
              <a:cs typeface="Roboto"/>
              <a:sym typeface="Roboto"/>
            </a:endParaRPr>
          </a:p>
          <a:p>
            <a:pPr indent="0" lvl="0" marL="0" rtl="0" algn="l">
              <a:lnSpc>
                <a:spcPct val="156250"/>
              </a:lnSpc>
              <a:spcBef>
                <a:spcPts val="300"/>
              </a:spcBef>
              <a:spcAft>
                <a:spcPts val="0"/>
              </a:spcAft>
              <a:buClr>
                <a:schemeClr val="dk1"/>
              </a:buClr>
              <a:buSzPts val="1100"/>
              <a:buFont typeface="Arial"/>
              <a:buNone/>
            </a:pPr>
            <a:r>
              <a:rPr b="1" lang="en" sz="1200">
                <a:solidFill>
                  <a:srgbClr val="008200"/>
                </a:solidFill>
                <a:latin typeface="Roboto"/>
                <a:ea typeface="Roboto"/>
                <a:cs typeface="Roboto"/>
                <a:sym typeface="Roboto"/>
              </a:rPr>
              <a:t>//statement or code to be executed  </a:t>
            </a:r>
            <a:r>
              <a:rPr b="1" lang="en" sz="1200">
                <a:latin typeface="Roboto"/>
                <a:ea typeface="Roboto"/>
                <a:cs typeface="Roboto"/>
                <a:sym typeface="Roboto"/>
              </a:rPr>
              <a:t>  </a:t>
            </a:r>
            <a:endParaRPr b="1" sz="1200">
              <a:latin typeface="Roboto"/>
              <a:ea typeface="Roboto"/>
              <a:cs typeface="Roboto"/>
              <a:sym typeface="Roboto"/>
            </a:endParaRPr>
          </a:p>
          <a:p>
            <a:pPr indent="0" lvl="0" marL="0" rtl="0" algn="l">
              <a:lnSpc>
                <a:spcPct val="156250"/>
              </a:lnSpc>
              <a:spcBef>
                <a:spcPts val="300"/>
              </a:spcBef>
              <a:spcAft>
                <a:spcPts val="0"/>
              </a:spcAft>
              <a:buClr>
                <a:schemeClr val="dk1"/>
              </a:buClr>
              <a:buSzPts val="1100"/>
              <a:buFont typeface="Arial"/>
              <a:buNone/>
            </a:pPr>
            <a:r>
              <a:rPr b="1" lang="en" sz="1200">
                <a:latin typeface="Roboto"/>
                <a:ea typeface="Roboto"/>
                <a:cs typeface="Roboto"/>
                <a:sym typeface="Roboto"/>
              </a:rPr>
              <a:t>}    </a:t>
            </a:r>
            <a:endParaRPr/>
          </a:p>
        </p:txBody>
      </p:sp>
      <p:sp>
        <p:nvSpPr>
          <p:cNvPr id="404" name="Google Shape;404;p55"/>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05" name="Google Shape;405;p55"/>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411" name="Google Shape;411;p56"/>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12" name="Google Shape;412;p56"/>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13" name="Google Shape;413;p56"/>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14" name="Google Shape;414;p56"/>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15" name="Google Shape;415;p56"/>
          <p:cNvPicPr preferRelativeResize="0"/>
          <p:nvPr/>
        </p:nvPicPr>
        <p:blipFill>
          <a:blip r:embed="rId3">
            <a:alphaModFix/>
          </a:blip>
          <a:stretch>
            <a:fillRect/>
          </a:stretch>
        </p:blipFill>
        <p:spPr>
          <a:xfrm>
            <a:off x="629850" y="-176150"/>
            <a:ext cx="808945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Continue </a:t>
            </a:r>
            <a:endParaRPr/>
          </a:p>
        </p:txBody>
      </p:sp>
      <p:sp>
        <p:nvSpPr>
          <p:cNvPr id="421" name="Google Shape;421;p57"/>
          <p:cNvSpPr txBox="1"/>
          <p:nvPr>
            <p:ph idx="1" type="body"/>
          </p:nvPr>
        </p:nvSpPr>
        <p:spPr>
          <a:xfrm>
            <a:off x="4680125" y="1369225"/>
            <a:ext cx="3835200" cy="3263400"/>
          </a:xfrm>
          <a:prstGeom prst="rect">
            <a:avLst/>
          </a:prstGeom>
        </p:spPr>
        <p:txBody>
          <a:bodyPr anchorCtr="0" anchor="t" bIns="34275" lIns="68575" spcFirstLastPara="1" rIns="68575" wrap="square" tIns="34275">
            <a:normAutofit fontScale="325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int num = 1;</a:t>
            </a:r>
            <a:endParaRPr/>
          </a:p>
          <a:p>
            <a:pPr indent="0" lvl="0" marL="0" rtl="0" algn="l">
              <a:spcBef>
                <a:spcPts val="800"/>
              </a:spcBef>
              <a:spcAft>
                <a:spcPts val="0"/>
              </a:spcAft>
              <a:buClr>
                <a:schemeClr val="dk1"/>
              </a:buClr>
              <a:buSzPct val="52380"/>
              <a:buFont typeface="Arial"/>
              <a:buNone/>
            </a:pPr>
            <a:r>
              <a:rPr lang="en"/>
              <a:t>   while(num &lt; 5){</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if(num == 3){</a:t>
            </a:r>
            <a:endParaRPr/>
          </a:p>
          <a:p>
            <a:pPr indent="0" lvl="0" marL="0" rtl="0" algn="l">
              <a:spcBef>
                <a:spcPts val="800"/>
              </a:spcBef>
              <a:spcAft>
                <a:spcPts val="0"/>
              </a:spcAft>
              <a:buClr>
                <a:schemeClr val="dk1"/>
              </a:buClr>
              <a:buSzPct val="52380"/>
              <a:buFont typeface="Arial"/>
              <a:buNone/>
            </a:pPr>
            <a:r>
              <a:rPr lang="en"/>
              <a:t>           printf("weekend  ");</a:t>
            </a:r>
            <a:endParaRPr/>
          </a:p>
          <a:p>
            <a:pPr indent="0" lvl="0" marL="0" rtl="0" algn="l">
              <a:spcBef>
                <a:spcPts val="800"/>
              </a:spcBef>
              <a:spcAft>
                <a:spcPts val="0"/>
              </a:spcAft>
              <a:buClr>
                <a:schemeClr val="dk1"/>
              </a:buClr>
              <a:buSzPct val="52380"/>
              <a:buFont typeface="Arial"/>
              <a:buNone/>
            </a:pPr>
            <a:r>
              <a:rPr lang="en"/>
              <a:t>           num++;</a:t>
            </a:r>
            <a:endParaRPr/>
          </a:p>
          <a:p>
            <a:pPr indent="0" lvl="0" marL="0" rtl="0" algn="l">
              <a:spcBef>
                <a:spcPts val="800"/>
              </a:spcBef>
              <a:spcAft>
                <a:spcPts val="0"/>
              </a:spcAft>
              <a:buClr>
                <a:schemeClr val="dk1"/>
              </a:buClr>
              <a:buSzPct val="52380"/>
              <a:buFont typeface="Arial"/>
              <a:buNone/>
            </a:pPr>
            <a:r>
              <a:rPr lang="en"/>
              <a:t>           continue;</a:t>
            </a:r>
            <a:endParaRPr/>
          </a:p>
          <a:p>
            <a:pPr indent="0" lvl="0" marL="0" rtl="0" algn="l">
              <a:spcBef>
                <a:spcPts val="800"/>
              </a:spcBef>
              <a:spcAft>
                <a:spcPts val="0"/>
              </a:spcAft>
              <a:buClr>
                <a:schemeClr val="dk1"/>
              </a:buClr>
              <a:buSzPct val="52380"/>
              <a:buFont typeface="Arial"/>
              <a:buNone/>
            </a:pPr>
            <a:r>
              <a:rPr lang="en"/>
              <a:t>       }else{</a:t>
            </a:r>
            <a:endParaRPr/>
          </a:p>
          <a:p>
            <a:pPr indent="0" lvl="0" marL="0" rtl="0" algn="l">
              <a:spcBef>
                <a:spcPts val="800"/>
              </a:spcBef>
              <a:spcAft>
                <a:spcPts val="0"/>
              </a:spcAft>
              <a:buClr>
                <a:schemeClr val="dk1"/>
              </a:buClr>
              <a:buSzPct val="52380"/>
              <a:buFont typeface="Arial"/>
              <a:buNone/>
            </a:pPr>
            <a:r>
              <a:rPr lang="en"/>
              <a:t>           num++;</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printf("good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FUNCTIONS</a:t>
            </a:r>
            <a:endParaRPr/>
          </a:p>
        </p:txBody>
      </p:sp>
      <p:sp>
        <p:nvSpPr>
          <p:cNvPr id="427" name="Google Shape;427;p58"/>
          <p:cNvSpPr txBox="1"/>
          <p:nvPr>
            <p:ph idx="1" type="body"/>
          </p:nvPr>
        </p:nvSpPr>
        <p:spPr>
          <a:xfrm>
            <a:off x="623888" y="3442097"/>
            <a:ext cx="7886700" cy="1125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POINTS TO COVER:</a:t>
            </a:r>
            <a:endParaRPr/>
          </a:p>
        </p:txBody>
      </p:sp>
      <p:sp>
        <p:nvSpPr>
          <p:cNvPr id="433" name="Google Shape;433;p5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42900" lvl="0" marL="457200" rtl="0" algn="l">
              <a:spcBef>
                <a:spcPts val="800"/>
              </a:spcBef>
              <a:spcAft>
                <a:spcPts val="0"/>
              </a:spcAft>
              <a:buClr>
                <a:srgbClr val="888888"/>
              </a:buClr>
              <a:buSzPts val="1800"/>
              <a:buAutoNum type="arabicPeriod"/>
            </a:pPr>
            <a:r>
              <a:rPr lang="en" sz="1800">
                <a:solidFill>
                  <a:srgbClr val="888888"/>
                </a:solidFill>
              </a:rPr>
              <a:t>What? 2. Definition, call, declare 3. </a:t>
            </a:r>
            <a:endParaRPr sz="1800">
              <a:solidFill>
                <a:srgbClr val="888888"/>
              </a:solidFill>
            </a:endParaRPr>
          </a:p>
          <a:p>
            <a:pPr indent="-342900" lvl="0" marL="457200" rtl="0" algn="l">
              <a:spcBef>
                <a:spcPts val="0"/>
              </a:spcBef>
              <a:spcAft>
                <a:spcPts val="0"/>
              </a:spcAft>
              <a:buClr>
                <a:srgbClr val="888888"/>
              </a:buClr>
              <a:buSzPts val="1800"/>
              <a:buAutoNum type="arabicPeriod"/>
            </a:pPr>
            <a:r>
              <a:rPr lang="en" sz="1800">
                <a:solidFill>
                  <a:srgbClr val="888888"/>
                </a:solidFill>
              </a:rPr>
              <a:t>Multiple times, diff return types, parameter any…std</a:t>
            </a:r>
            <a:endParaRPr sz="1800">
              <a:solidFill>
                <a:srgbClr val="888888"/>
              </a:solidFill>
            </a:endParaRPr>
          </a:p>
          <a:p>
            <a:pPr indent="-342900" lvl="0" marL="457200" rtl="0" algn="l">
              <a:spcBef>
                <a:spcPts val="0"/>
              </a:spcBef>
              <a:spcAft>
                <a:spcPts val="0"/>
              </a:spcAft>
              <a:buClr>
                <a:srgbClr val="888888"/>
              </a:buClr>
              <a:buSzPts val="1800"/>
              <a:buAutoNum type="arabicPeriod"/>
            </a:pPr>
            <a:r>
              <a:t/>
            </a:r>
            <a:endParaRPr sz="1800">
              <a:solidFill>
                <a:srgbClr val="888888"/>
              </a:solidFill>
            </a:endParaRPr>
          </a:p>
          <a:p>
            <a:pPr indent="0" lvl="0" marL="0" rtl="0" algn="l">
              <a:spcBef>
                <a:spcPts val="8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SYNTAX</a:t>
            </a:r>
            <a:endParaRPr/>
          </a:p>
        </p:txBody>
      </p:sp>
      <p:sp>
        <p:nvSpPr>
          <p:cNvPr id="439" name="Google Shape;439;p6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i="1" lang="en" sz="1150">
                <a:highlight>
                  <a:srgbClr val="FFFFFF"/>
                </a:highlight>
                <a:latin typeface="Courier New"/>
                <a:ea typeface="Courier New"/>
                <a:cs typeface="Courier New"/>
                <a:sym typeface="Courier New"/>
              </a:rPr>
              <a:t>returnType</a:t>
            </a:r>
            <a:r>
              <a:rPr lang="en" sz="1150">
                <a:highlight>
                  <a:srgbClr val="FFFFFF"/>
                </a:highlight>
                <a:latin typeface="Courier New"/>
                <a:ea typeface="Courier New"/>
                <a:cs typeface="Courier New"/>
                <a:sym typeface="Courier New"/>
              </a:rPr>
              <a:t> </a:t>
            </a:r>
            <a:r>
              <a:rPr i="1" lang="en" sz="1150">
                <a:highlight>
                  <a:srgbClr val="FFFFFF"/>
                </a:highlight>
                <a:latin typeface="Courier New"/>
                <a:ea typeface="Courier New"/>
                <a:cs typeface="Courier New"/>
                <a:sym typeface="Courier New"/>
              </a:rPr>
              <a:t>functionName</a:t>
            </a:r>
            <a:r>
              <a:rPr lang="en" sz="1150">
                <a:highlight>
                  <a:srgbClr val="FFFFFF"/>
                </a:highlight>
                <a:latin typeface="Courier New"/>
                <a:ea typeface="Courier New"/>
                <a:cs typeface="Courier New"/>
                <a:sym typeface="Courier New"/>
              </a:rPr>
              <a:t>(</a:t>
            </a:r>
            <a:r>
              <a:rPr i="1" lang="en" sz="1150">
                <a:highlight>
                  <a:srgbClr val="FFFFFF"/>
                </a:highlight>
                <a:latin typeface="Courier New"/>
                <a:ea typeface="Courier New"/>
                <a:cs typeface="Courier New"/>
                <a:sym typeface="Courier New"/>
              </a:rPr>
              <a:t>parameter1</a:t>
            </a:r>
            <a:r>
              <a:rPr lang="en" sz="1150">
                <a:highlight>
                  <a:srgbClr val="FFFFFF"/>
                </a:highlight>
                <a:latin typeface="Courier New"/>
                <a:ea typeface="Courier New"/>
                <a:cs typeface="Courier New"/>
                <a:sym typeface="Courier New"/>
              </a:rPr>
              <a:t>, </a:t>
            </a:r>
            <a:r>
              <a:rPr i="1" lang="en" sz="1150">
                <a:highlight>
                  <a:srgbClr val="FFFFFF"/>
                </a:highlight>
                <a:latin typeface="Courier New"/>
                <a:ea typeface="Courier New"/>
                <a:cs typeface="Courier New"/>
                <a:sym typeface="Courier New"/>
              </a:rPr>
              <a:t>parameter2</a:t>
            </a:r>
            <a:r>
              <a:rPr lang="en" sz="1150">
                <a:highlight>
                  <a:srgbClr val="FFFFFF"/>
                </a:highlight>
                <a:latin typeface="Courier New"/>
                <a:ea typeface="Courier New"/>
                <a:cs typeface="Courier New"/>
                <a:sym typeface="Courier New"/>
              </a:rPr>
              <a:t>, </a:t>
            </a:r>
            <a:r>
              <a:rPr i="1" lang="en" sz="1150">
                <a:highlight>
                  <a:srgbClr val="FFFFFF"/>
                </a:highlight>
                <a:latin typeface="Courier New"/>
                <a:ea typeface="Courier New"/>
                <a:cs typeface="Courier New"/>
                <a:sym typeface="Courier New"/>
              </a:rPr>
              <a:t>parameter3</a:t>
            </a:r>
            <a:r>
              <a:rPr lang="en" sz="1150">
                <a:highlight>
                  <a:srgbClr val="FFFFFF"/>
                </a:highlight>
                <a:latin typeface="Courier New"/>
                <a:ea typeface="Courier New"/>
                <a:cs typeface="Courier New"/>
                <a:sym typeface="Courier New"/>
              </a:rPr>
              <a:t>)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150">
                <a:highlight>
                  <a:srgbClr val="FFFFFF"/>
                </a:highlight>
                <a:latin typeface="Courier New"/>
                <a:ea typeface="Courier New"/>
                <a:cs typeface="Courier New"/>
                <a:sym typeface="Courier New"/>
              </a:rPr>
              <a:t>  </a:t>
            </a:r>
            <a:r>
              <a:rPr lang="en" sz="1150">
                <a:solidFill>
                  <a:srgbClr val="008000"/>
                </a:solidFill>
                <a:highlight>
                  <a:srgbClr val="FFFFFF"/>
                </a:highlight>
                <a:latin typeface="Courier New"/>
                <a:ea typeface="Courier New"/>
                <a:cs typeface="Courier New"/>
                <a:sym typeface="Courier New"/>
              </a:rPr>
              <a:t>// code to be executed</a:t>
            </a:r>
            <a:endParaRPr sz="1150">
              <a:solidFill>
                <a:srgbClr val="008000"/>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 parameters optional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Meaningful function names to be given </a:t>
            </a:r>
            <a:endParaRPr sz="1150">
              <a:highlight>
                <a:srgbClr val="FFFFFF"/>
              </a:highlight>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FUNCTIONS</a:t>
            </a:r>
            <a:endParaRPr/>
          </a:p>
        </p:txBody>
      </p:sp>
      <p:sp>
        <p:nvSpPr>
          <p:cNvPr id="445" name="Google Shape;445;p6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file:///D:/AHCL/FUNCTIONS_c.pdf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PROGRAMMING ANALOGY </a:t>
            </a:r>
            <a:endParaRPr/>
          </a:p>
        </p:txBody>
      </p:sp>
      <p:sp>
        <p:nvSpPr>
          <p:cNvPr id="118" name="Google Shape;118;p1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https://github.com/ragaPriya224/hcl-basic_C/blob/master/Programming_6YearOld_.pdf</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 - without parameters, void r type</a:t>
            </a:r>
            <a:endParaRPr/>
          </a:p>
        </p:txBody>
      </p:sp>
      <p:sp>
        <p:nvSpPr>
          <p:cNvPr id="451" name="Google Shape;451;p62"/>
          <p:cNvSpPr txBox="1"/>
          <p:nvPr>
            <p:ph idx="1" type="body"/>
          </p:nvPr>
        </p:nvSpPr>
        <p:spPr>
          <a:xfrm>
            <a:off x="6332850" y="1369225"/>
            <a:ext cx="2182500" cy="3263400"/>
          </a:xfrm>
          <a:prstGeom prst="rect">
            <a:avLst/>
          </a:prstGeom>
        </p:spPr>
        <p:txBody>
          <a:bodyPr anchorCtr="0" anchor="t" bIns="34275" lIns="68575" spcFirstLastPara="1" rIns="68575" wrap="square" tIns="34275">
            <a:normAutofit fontScale="40000" lnSpcReduction="1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rPr lang="en"/>
              <a:t>void add();    //declaring  function</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printf("hellow     ");</a:t>
            </a:r>
            <a:endParaRPr/>
          </a:p>
          <a:p>
            <a:pPr indent="0" lvl="0" marL="0" rtl="0" algn="l">
              <a:spcBef>
                <a:spcPts val="800"/>
              </a:spcBef>
              <a:spcAft>
                <a:spcPts val="0"/>
              </a:spcAft>
              <a:buClr>
                <a:schemeClr val="dk1"/>
              </a:buClr>
              <a:buSzPct val="52380"/>
              <a:buFont typeface="Arial"/>
              <a:buNone/>
            </a:pPr>
            <a:r>
              <a:rPr lang="en"/>
              <a:t> add(); // call a function </a:t>
            </a:r>
            <a:endParaRPr/>
          </a:p>
          <a:p>
            <a:pPr indent="0" lvl="0" marL="0" rtl="0" algn="l">
              <a:spcBef>
                <a:spcPts val="800"/>
              </a:spcBef>
              <a:spcAft>
                <a:spcPts val="0"/>
              </a:spcAft>
              <a:buClr>
                <a:schemeClr val="dk1"/>
              </a:buClr>
              <a:buSzPct val="52380"/>
              <a:buFont typeface="Arial"/>
              <a:buNone/>
            </a:pPr>
            <a:r>
              <a:rPr lang="en"/>
              <a:t>   int a;//declaration</a:t>
            </a:r>
            <a:endParaRPr/>
          </a:p>
          <a:p>
            <a:pPr indent="0" lvl="0" marL="0" rtl="0" algn="l">
              <a:spcBef>
                <a:spcPts val="800"/>
              </a:spcBef>
              <a:spcAft>
                <a:spcPts val="0"/>
              </a:spcAft>
              <a:buClr>
                <a:schemeClr val="dk1"/>
              </a:buClr>
              <a:buSzPct val="52380"/>
              <a:buFont typeface="Arial"/>
              <a:buNone/>
            </a:pPr>
            <a:r>
              <a:rPr lang="en"/>
              <a:t>   int b = 10;// declaring -- intialization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//function defined </a:t>
            </a:r>
            <a:endParaRPr/>
          </a:p>
          <a:p>
            <a:pPr indent="0" lvl="0" marL="0" rtl="0" algn="l">
              <a:spcBef>
                <a:spcPts val="800"/>
              </a:spcBef>
              <a:spcAft>
                <a:spcPts val="0"/>
              </a:spcAft>
              <a:buClr>
                <a:schemeClr val="dk1"/>
              </a:buClr>
              <a:buSzPct val="52380"/>
              <a:buFont typeface="Arial"/>
              <a:buNone/>
            </a:pPr>
            <a:r>
              <a:rPr lang="en"/>
              <a:t>void add() {</a:t>
            </a:r>
            <a:endParaRPr/>
          </a:p>
          <a:p>
            <a:pPr indent="0" lvl="0" marL="0" rtl="0" algn="l">
              <a:spcBef>
                <a:spcPts val="800"/>
              </a:spcBef>
              <a:spcAft>
                <a:spcPts val="0"/>
              </a:spcAft>
              <a:buClr>
                <a:schemeClr val="dk1"/>
              </a:buClr>
              <a:buSzPct val="52380"/>
              <a:buFont typeface="Arial"/>
              <a:buNone/>
            </a:pPr>
            <a:r>
              <a:rPr lang="en"/>
              <a:t>  printf("output of addition is : %d",2+3);</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452" name="Google Shape;452;p62"/>
          <p:cNvPicPr preferRelativeResize="0"/>
          <p:nvPr/>
        </p:nvPicPr>
        <p:blipFill>
          <a:blip r:embed="rId3">
            <a:alphaModFix/>
          </a:blip>
          <a:stretch>
            <a:fillRect/>
          </a:stretch>
        </p:blipFill>
        <p:spPr>
          <a:xfrm>
            <a:off x="33075" y="1671575"/>
            <a:ext cx="6266700" cy="32633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 -&gt; with parameters, void return type </a:t>
            </a:r>
            <a:endParaRPr/>
          </a:p>
        </p:txBody>
      </p:sp>
      <p:sp>
        <p:nvSpPr>
          <p:cNvPr id="458" name="Google Shape;458;p63"/>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59" name="Google Shape;459;p63"/>
          <p:cNvSpPr txBox="1"/>
          <p:nvPr>
            <p:ph idx="2" type="body"/>
          </p:nvPr>
        </p:nvSpPr>
        <p:spPr>
          <a:xfrm>
            <a:off x="6819375" y="1369225"/>
            <a:ext cx="1695900" cy="3263400"/>
          </a:xfrm>
          <a:prstGeom prst="rect">
            <a:avLst/>
          </a:prstGeom>
        </p:spPr>
        <p:txBody>
          <a:bodyPr anchorCtr="0" anchor="t" bIns="34275" lIns="68575" spcFirstLastPara="1" rIns="68575" wrap="square" tIns="34275">
            <a:normAutofit fontScale="325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void sub();  //declaring function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printf("hellow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sub(6,5); // 6,5 -&gt; argument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//function defined </a:t>
            </a:r>
            <a:endParaRPr/>
          </a:p>
          <a:p>
            <a:pPr indent="0" lvl="0" marL="0" rtl="0" algn="l">
              <a:spcBef>
                <a:spcPts val="800"/>
              </a:spcBef>
              <a:spcAft>
                <a:spcPts val="0"/>
              </a:spcAft>
              <a:buClr>
                <a:schemeClr val="dk1"/>
              </a:buClr>
              <a:buSzPct val="52380"/>
              <a:buFont typeface="Arial"/>
              <a:buNone/>
            </a:pPr>
            <a:r>
              <a:rPr lang="en"/>
              <a:t>void sub(int num1, int num2) { // num1, num2 -&gt; parameter</a:t>
            </a:r>
            <a:endParaRPr/>
          </a:p>
          <a:p>
            <a:pPr indent="0" lvl="0" marL="0" rtl="0" algn="l">
              <a:spcBef>
                <a:spcPts val="800"/>
              </a:spcBef>
              <a:spcAft>
                <a:spcPts val="0"/>
              </a:spcAft>
              <a:buClr>
                <a:schemeClr val="dk1"/>
              </a:buClr>
              <a:buSzPct val="52380"/>
              <a:buFont typeface="Arial"/>
              <a:buNone/>
            </a:pPr>
            <a:r>
              <a:rPr lang="en"/>
              <a:t>  printf("output of subtraction is : %d",num1 - num2 );</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460" name="Google Shape;460;p63"/>
          <p:cNvPicPr preferRelativeResize="0"/>
          <p:nvPr/>
        </p:nvPicPr>
        <p:blipFill>
          <a:blip r:embed="rId3">
            <a:alphaModFix/>
          </a:blip>
          <a:stretch>
            <a:fillRect/>
          </a:stretch>
        </p:blipFill>
        <p:spPr>
          <a:xfrm>
            <a:off x="0" y="1477150"/>
            <a:ext cx="6224726" cy="3666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function-&gt; with parameters, with return type </a:t>
            </a:r>
            <a:endParaRPr/>
          </a:p>
        </p:txBody>
      </p:sp>
      <p:sp>
        <p:nvSpPr>
          <p:cNvPr id="466" name="Google Shape;466;p64"/>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67" name="Google Shape;467;p64"/>
          <p:cNvSpPr txBox="1"/>
          <p:nvPr>
            <p:ph idx="2" type="body"/>
          </p:nvPr>
        </p:nvSpPr>
        <p:spPr>
          <a:xfrm>
            <a:off x="6332850" y="1369225"/>
            <a:ext cx="21825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sub();  //declaring function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printf("hellow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int result = sub(6,5); // 6,5 -&gt; argument </a:t>
            </a:r>
            <a:endParaRPr/>
          </a:p>
          <a:p>
            <a:pPr indent="0" lvl="0" marL="0" rtl="0" algn="l">
              <a:spcBef>
                <a:spcPts val="800"/>
              </a:spcBef>
              <a:spcAft>
                <a:spcPts val="0"/>
              </a:spcAft>
              <a:buClr>
                <a:schemeClr val="dk1"/>
              </a:buClr>
              <a:buSzPct val="52380"/>
              <a:buFont typeface="Arial"/>
              <a:buNone/>
            </a:pPr>
            <a:r>
              <a:rPr lang="en"/>
              <a:t>  printf("the result is: %d", result);</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//function defined </a:t>
            </a:r>
            <a:endParaRPr/>
          </a:p>
          <a:p>
            <a:pPr indent="0" lvl="0" marL="0" rtl="0" algn="l">
              <a:spcBef>
                <a:spcPts val="800"/>
              </a:spcBef>
              <a:spcAft>
                <a:spcPts val="0"/>
              </a:spcAft>
              <a:buClr>
                <a:schemeClr val="dk1"/>
              </a:buClr>
              <a:buSzPct val="52380"/>
              <a:buFont typeface="Arial"/>
              <a:buNone/>
            </a:pPr>
            <a:r>
              <a:rPr lang="en"/>
              <a:t>int sub(int num1, int num2) { // num1, num2 -&gt; parameter</a:t>
            </a:r>
            <a:endParaRPr/>
          </a:p>
          <a:p>
            <a:pPr indent="0" lvl="0" marL="0" rtl="0" algn="l">
              <a:spcBef>
                <a:spcPts val="800"/>
              </a:spcBef>
              <a:spcAft>
                <a:spcPts val="0"/>
              </a:spcAft>
              <a:buClr>
                <a:schemeClr val="dk1"/>
              </a:buClr>
              <a:buSzPct val="52380"/>
              <a:buFont typeface="Arial"/>
              <a:buNone/>
            </a:pPr>
            <a:r>
              <a:rPr lang="en"/>
              <a:t>  printf("output of subtraction is : %d",num1 - num2 );</a:t>
            </a:r>
            <a:endParaRPr/>
          </a:p>
          <a:p>
            <a:pPr indent="0" lvl="0" marL="0" rtl="0" algn="l">
              <a:spcBef>
                <a:spcPts val="800"/>
              </a:spcBef>
              <a:spcAft>
                <a:spcPts val="0"/>
              </a:spcAft>
              <a:buClr>
                <a:schemeClr val="dk1"/>
              </a:buClr>
              <a:buSzPct val="52380"/>
              <a:buFont typeface="Arial"/>
              <a:buNone/>
            </a:pPr>
            <a:r>
              <a:rPr lang="en"/>
              <a:t>  return num1 - num2;</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None/>
            </a:pPr>
            <a:r>
              <a:t/>
            </a:r>
            <a:endParaRPr/>
          </a:p>
        </p:txBody>
      </p:sp>
      <p:pic>
        <p:nvPicPr>
          <p:cNvPr id="468" name="Google Shape;468;p64"/>
          <p:cNvPicPr preferRelativeResize="0"/>
          <p:nvPr/>
        </p:nvPicPr>
        <p:blipFill>
          <a:blip r:embed="rId3">
            <a:alphaModFix/>
          </a:blip>
          <a:stretch>
            <a:fillRect/>
          </a:stretch>
        </p:blipFill>
        <p:spPr>
          <a:xfrm>
            <a:off x="0" y="1544600"/>
            <a:ext cx="6216999" cy="36606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 </a:t>
            </a:r>
            <a:endParaRPr/>
          </a:p>
        </p:txBody>
      </p:sp>
      <p:sp>
        <p:nvSpPr>
          <p:cNvPr id="474" name="Google Shape;474;p6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42900" lvl="0" marL="457200" rtl="0" algn="l">
              <a:spcBef>
                <a:spcPts val="1000"/>
              </a:spcBef>
              <a:spcAft>
                <a:spcPts val="0"/>
              </a:spcAft>
              <a:buSzPts val="1800"/>
              <a:buAutoNum type="arabicPeriod"/>
            </a:pPr>
            <a:r>
              <a:rPr lang="en" sz="2800"/>
              <a:t>create a function to multiply two numbers and return it </a:t>
            </a:r>
            <a:endParaRPr sz="2800"/>
          </a:p>
          <a:p>
            <a:pPr indent="0" lvl="0" marL="0" rtl="0" algn="l">
              <a:spcBef>
                <a:spcPts val="8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6"/>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ARRAYS</a:t>
            </a:r>
            <a:endParaRPr/>
          </a:p>
        </p:txBody>
      </p:sp>
      <p:sp>
        <p:nvSpPr>
          <p:cNvPr id="480" name="Google Shape;480;p66"/>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ARRAY </a:t>
            </a:r>
            <a:endParaRPr/>
          </a:p>
        </p:txBody>
      </p:sp>
      <p:sp>
        <p:nvSpPr>
          <p:cNvPr id="486" name="Google Shape;486;p6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solidFill>
                  <a:srgbClr val="0000CD"/>
                </a:solidFill>
                <a:highlight>
                  <a:srgbClr val="FFFFFF"/>
                </a:highlight>
                <a:latin typeface="Courier New"/>
                <a:ea typeface="Courier New"/>
                <a:cs typeface="Courier New"/>
                <a:sym typeface="Courier New"/>
              </a:rPr>
              <a:t>int</a:t>
            </a:r>
            <a:r>
              <a:rPr lang="en" sz="1150">
                <a:highlight>
                  <a:srgbClr val="FFFFFF"/>
                </a:highlight>
                <a:latin typeface="Courier New"/>
                <a:ea typeface="Courier New"/>
                <a:cs typeface="Courier New"/>
                <a:sym typeface="Courier New"/>
              </a:rPr>
              <a:t> myNumbers[] = {</a:t>
            </a:r>
            <a:r>
              <a:rPr lang="en" sz="1150">
                <a:solidFill>
                  <a:srgbClr val="FF0000"/>
                </a:solidFill>
                <a:highlight>
                  <a:srgbClr val="FFFFFF"/>
                </a:highlight>
                <a:latin typeface="Courier New"/>
                <a:ea typeface="Courier New"/>
                <a:cs typeface="Courier New"/>
                <a:sym typeface="Courier New"/>
              </a:rPr>
              <a:t>25</a:t>
            </a:r>
            <a:r>
              <a:rPr lang="en" sz="1150">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50</a:t>
            </a:r>
            <a:r>
              <a:rPr lang="en" sz="1150">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75</a:t>
            </a:r>
            <a:r>
              <a:rPr lang="en" sz="1150">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100</a:t>
            </a:r>
            <a:r>
              <a:rPr lang="en" sz="1150">
                <a:highlight>
                  <a:srgbClr val="FFFFFF"/>
                </a:highlight>
                <a:latin typeface="Courier New"/>
                <a:ea typeface="Courier New"/>
                <a:cs typeface="Courier New"/>
                <a:sym typeface="Courier New"/>
              </a:rPr>
              <a:t>};</a:t>
            </a:r>
            <a:endParaRPr sz="1150">
              <a:highlight>
                <a:srgbClr val="FFFFFF"/>
              </a:highlight>
              <a:latin typeface="Courier New"/>
              <a:ea typeface="Courier New"/>
              <a:cs typeface="Courier New"/>
              <a:sym typeface="Courier New"/>
            </a:endParaRPr>
          </a:p>
          <a:p>
            <a:pPr indent="-301625" lvl="0" marL="457200" rtl="0" algn="l">
              <a:lnSpc>
                <a:spcPct val="115000"/>
              </a:lnSpc>
              <a:spcBef>
                <a:spcPts val="800"/>
              </a:spcBef>
              <a:spcAft>
                <a:spcPts val="0"/>
              </a:spcAft>
              <a:buSzPts val="1150"/>
              <a:buFont typeface="Courier New"/>
              <a:buAutoNum type="arabicPeriod"/>
            </a:pPr>
            <a:r>
              <a:rPr lang="en" sz="2400">
                <a:highlight>
                  <a:srgbClr val="FFFFFF"/>
                </a:highlight>
                <a:latin typeface="Arial"/>
                <a:ea typeface="Arial"/>
                <a:cs typeface="Arial"/>
                <a:sym typeface="Arial"/>
              </a:rPr>
              <a:t>Access the Elements of an Array</a:t>
            </a:r>
            <a:endParaRPr sz="2400">
              <a:highlight>
                <a:srgbClr val="FFFFFF"/>
              </a:highlight>
              <a:latin typeface="Arial"/>
              <a:ea typeface="Arial"/>
              <a:cs typeface="Arial"/>
              <a:sym typeface="Arial"/>
            </a:endParaRPr>
          </a:p>
          <a:p>
            <a:pPr indent="-301625" lvl="0" marL="457200" rtl="0" algn="l">
              <a:lnSpc>
                <a:spcPct val="115000"/>
              </a:lnSpc>
              <a:spcBef>
                <a:spcPts val="0"/>
              </a:spcBef>
              <a:spcAft>
                <a:spcPts val="0"/>
              </a:spcAft>
              <a:buSzPts val="1150"/>
              <a:buFont typeface="Courier New"/>
              <a:buAutoNum type="arabicPeriod"/>
            </a:pPr>
            <a:r>
              <a:rPr lang="en" sz="2400">
                <a:highlight>
                  <a:srgbClr val="FFFFFF"/>
                </a:highlight>
                <a:latin typeface="Arial"/>
                <a:ea typeface="Arial"/>
                <a:cs typeface="Arial"/>
                <a:sym typeface="Arial"/>
              </a:rPr>
              <a:t>Change an Array Element</a:t>
            </a:r>
            <a:endParaRPr sz="2400">
              <a:highlight>
                <a:srgbClr val="FFFFFF"/>
              </a:highlight>
              <a:latin typeface="Arial"/>
              <a:ea typeface="Arial"/>
              <a:cs typeface="Arial"/>
              <a:sym typeface="Arial"/>
            </a:endParaRPr>
          </a:p>
          <a:p>
            <a:pPr indent="-301625" lvl="0" marL="457200" rtl="0" algn="l">
              <a:lnSpc>
                <a:spcPct val="115000"/>
              </a:lnSpc>
              <a:spcBef>
                <a:spcPts val="0"/>
              </a:spcBef>
              <a:spcAft>
                <a:spcPts val="0"/>
              </a:spcAft>
              <a:buSzPts val="1150"/>
              <a:buFont typeface="Courier New"/>
              <a:buAutoNum type="arabicPeriod"/>
            </a:pPr>
            <a:r>
              <a:rPr lang="en" sz="2400">
                <a:highlight>
                  <a:srgbClr val="FFFFFF"/>
                </a:highlight>
                <a:latin typeface="Arial"/>
                <a:ea typeface="Arial"/>
                <a:cs typeface="Arial"/>
                <a:sym typeface="Arial"/>
              </a:rPr>
              <a:t>Loop Through an Array</a:t>
            </a:r>
            <a:endParaRPr sz="2400">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rPr lang="en" sz="1100">
                <a:latin typeface="Arial"/>
                <a:ea typeface="Arial"/>
                <a:cs typeface="Arial"/>
                <a:sym typeface="Arial"/>
              </a:rPr>
              <a:t>4.</a:t>
            </a:r>
            <a:r>
              <a:rPr lang="en" sz="2400">
                <a:highlight>
                  <a:srgbClr val="FFFFFF"/>
                </a:highlight>
                <a:latin typeface="Arial"/>
                <a:ea typeface="Arial"/>
                <a:cs typeface="Arial"/>
                <a:sym typeface="Arial"/>
              </a:rPr>
              <a:t>Set Array Size</a:t>
            </a:r>
            <a:endParaRPr sz="24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MISC: CAN’T CHANGE , index</a:t>
            </a:r>
            <a:endParaRPr sz="1100">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2D</a:t>
            </a:r>
            <a:endParaRPr/>
          </a:p>
        </p:txBody>
      </p:sp>
      <p:sp>
        <p:nvSpPr>
          <p:cNvPr id="492" name="Google Shape;492;p6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93" name="Google Shape;493;p68"/>
          <p:cNvPicPr preferRelativeResize="0"/>
          <p:nvPr/>
        </p:nvPicPr>
        <p:blipFill>
          <a:blip r:embed="rId3">
            <a:alphaModFix/>
          </a:blip>
          <a:stretch>
            <a:fillRect/>
          </a:stretch>
        </p:blipFill>
        <p:spPr>
          <a:xfrm>
            <a:off x="486550" y="1268050"/>
            <a:ext cx="8109124" cy="3667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499" name="Google Shape;499;p6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Creation</a:t>
            </a:r>
            <a:endParaRPr/>
          </a:p>
          <a:p>
            <a:pPr indent="0" lvl="0" marL="0" rtl="0" algn="l">
              <a:spcBef>
                <a:spcPts val="800"/>
              </a:spcBef>
              <a:spcAft>
                <a:spcPts val="0"/>
              </a:spcAft>
              <a:buNone/>
            </a:pPr>
            <a:r>
              <a:rPr lang="en"/>
              <a:t>Access</a:t>
            </a:r>
            <a:endParaRPr/>
          </a:p>
          <a:p>
            <a:pPr indent="0" lvl="0" marL="0" rtl="0" algn="l">
              <a:spcBef>
                <a:spcPts val="800"/>
              </a:spcBef>
              <a:spcAft>
                <a:spcPts val="0"/>
              </a:spcAft>
              <a:buNone/>
            </a:pPr>
            <a:r>
              <a:rPr lang="en"/>
              <a:t>Change</a:t>
            </a:r>
            <a:endParaRPr/>
          </a:p>
          <a:p>
            <a:pPr indent="0" lvl="0" marL="0" rtl="0" algn="l">
              <a:spcBef>
                <a:spcPts val="800"/>
              </a:spcBef>
              <a:spcAft>
                <a:spcPts val="0"/>
              </a:spcAft>
              <a:buNone/>
            </a:pPr>
            <a:r>
              <a:rPr lang="en"/>
              <a:t>loop</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STRING</a:t>
            </a:r>
            <a:endParaRPr/>
          </a:p>
        </p:txBody>
      </p:sp>
      <p:sp>
        <p:nvSpPr>
          <p:cNvPr id="505" name="Google Shape;505;p7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STRING?</a:t>
            </a:r>
            <a:endParaRPr/>
          </a:p>
        </p:txBody>
      </p:sp>
      <p:sp>
        <p:nvSpPr>
          <p:cNvPr id="511" name="Google Shape;511;p7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The string can be defined as the one-dimensional array of characters terminated by a null ('\0'). The character array or the string is used to manipulate text such as word or sentences. Each character in the array occupies one byte of memory, and the last character must always be 0. The termination character ('\0') is important in a string since it is the only way to identify where the string ends. When we define a string as char s[10], the character s[10] is implicitly initialized with the null in the memory.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24" name="Google Shape;124;p1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25" name="Google Shape;125;p18"/>
          <p:cNvPicPr preferRelativeResize="0"/>
          <p:nvPr/>
        </p:nvPicPr>
        <p:blipFill>
          <a:blip r:embed="rId3">
            <a:alphaModFix/>
          </a:blip>
          <a:stretch>
            <a:fillRect/>
          </a:stretch>
        </p:blipFill>
        <p:spPr>
          <a:xfrm>
            <a:off x="628650" y="273850"/>
            <a:ext cx="5143501" cy="44001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17" name="Google Shape;517;p7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18" name="Google Shape;518;p72"/>
          <p:cNvPicPr preferRelativeResize="0"/>
          <p:nvPr/>
        </p:nvPicPr>
        <p:blipFill>
          <a:blip r:embed="rId3">
            <a:alphaModFix/>
          </a:blip>
          <a:stretch>
            <a:fillRect/>
          </a:stretch>
        </p:blipFill>
        <p:spPr>
          <a:xfrm>
            <a:off x="452714" y="0"/>
            <a:ext cx="8238571"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24" name="Google Shape;524;p7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25" name="Google Shape;525;p73"/>
          <p:cNvPicPr preferRelativeResize="0"/>
          <p:nvPr/>
        </p:nvPicPr>
        <p:blipFill>
          <a:blip r:embed="rId3">
            <a:alphaModFix/>
          </a:blip>
          <a:stretch>
            <a:fillRect/>
          </a:stretch>
        </p:blipFill>
        <p:spPr>
          <a:xfrm>
            <a:off x="646413" y="1139900"/>
            <a:ext cx="7851174" cy="3914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declaration</a:t>
            </a:r>
            <a:endParaRPr/>
          </a:p>
        </p:txBody>
      </p:sp>
      <p:sp>
        <p:nvSpPr>
          <p:cNvPr id="531" name="Google Shape;531;p7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32" name="Google Shape;532;p74"/>
          <p:cNvPicPr preferRelativeResize="0"/>
          <p:nvPr/>
        </p:nvPicPr>
        <p:blipFill>
          <a:blip r:embed="rId3">
            <a:alphaModFix/>
          </a:blip>
          <a:stretch>
            <a:fillRect/>
          </a:stretch>
        </p:blipFill>
        <p:spPr>
          <a:xfrm>
            <a:off x="628650" y="1369225"/>
            <a:ext cx="8387151" cy="35959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initialize</a:t>
            </a:r>
            <a:endParaRPr/>
          </a:p>
        </p:txBody>
      </p:sp>
      <p:sp>
        <p:nvSpPr>
          <p:cNvPr id="538" name="Google Shape;538;p75"/>
          <p:cNvSpPr txBox="1"/>
          <p:nvPr>
            <p:ph idx="1" type="body"/>
          </p:nvPr>
        </p:nvSpPr>
        <p:spPr>
          <a:xfrm>
            <a:off x="628650" y="1369225"/>
            <a:ext cx="73401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39" name="Google Shape;539;p75"/>
          <p:cNvPicPr preferRelativeResize="0"/>
          <p:nvPr/>
        </p:nvPicPr>
        <p:blipFill>
          <a:blip r:embed="rId3">
            <a:alphaModFix/>
          </a:blip>
          <a:stretch>
            <a:fillRect/>
          </a:stretch>
        </p:blipFill>
        <p:spPr>
          <a:xfrm>
            <a:off x="628650" y="1369231"/>
            <a:ext cx="7886701" cy="351394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45" name="Google Shape;545;p7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46" name="Google Shape;546;p76"/>
          <p:cNvPicPr preferRelativeResize="0"/>
          <p:nvPr/>
        </p:nvPicPr>
        <p:blipFill>
          <a:blip r:embed="rId3">
            <a:alphaModFix/>
          </a:blip>
          <a:stretch>
            <a:fillRect/>
          </a:stretch>
        </p:blipFill>
        <p:spPr>
          <a:xfrm>
            <a:off x="142875" y="128588"/>
            <a:ext cx="8858250" cy="4886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2 ways</a:t>
            </a:r>
            <a:endParaRPr/>
          </a:p>
        </p:txBody>
      </p:sp>
      <p:sp>
        <p:nvSpPr>
          <p:cNvPr id="552" name="Google Shape;552;p7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By char array</a:t>
            </a:r>
            <a:endParaRPr/>
          </a:p>
          <a:p>
            <a:pPr indent="0" lvl="0" marL="0" rtl="0" algn="l">
              <a:spcBef>
                <a:spcPts val="800"/>
              </a:spcBef>
              <a:spcAft>
                <a:spcPts val="0"/>
              </a:spcAft>
              <a:buClr>
                <a:schemeClr val="dk1"/>
              </a:buClr>
              <a:buSzPts val="1100"/>
              <a:buFont typeface="Arial"/>
              <a:buNone/>
            </a:pPr>
            <a:r>
              <a:rPr lang="en"/>
              <a:t>By string literal</a:t>
            </a:r>
            <a:endParaRPr/>
          </a:p>
          <a:p>
            <a:pPr indent="0" lvl="0" marL="0" rtl="0" algn="l">
              <a:spcBef>
                <a:spcPts val="8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Bad practice</a:t>
            </a:r>
            <a:endParaRPr/>
          </a:p>
        </p:txBody>
      </p:sp>
      <p:sp>
        <p:nvSpPr>
          <p:cNvPr id="558" name="Google Shape;558;p7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59" name="Google Shape;559;p78"/>
          <p:cNvPicPr preferRelativeResize="0"/>
          <p:nvPr/>
        </p:nvPicPr>
        <p:blipFill>
          <a:blip r:embed="rId3">
            <a:alphaModFix/>
          </a:blip>
          <a:stretch>
            <a:fillRect/>
          </a:stretch>
        </p:blipFill>
        <p:spPr>
          <a:xfrm>
            <a:off x="628650" y="1223450"/>
            <a:ext cx="4391275" cy="2696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65" name="Google Shape;565;p7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66" name="Google Shape;566;p79"/>
          <p:cNvPicPr preferRelativeResize="0"/>
          <p:nvPr/>
        </p:nvPicPr>
        <p:blipFill>
          <a:blip r:embed="rId3">
            <a:alphaModFix/>
          </a:blip>
          <a:stretch>
            <a:fillRect/>
          </a:stretch>
        </p:blipFill>
        <p:spPr>
          <a:xfrm>
            <a:off x="628650" y="1513700"/>
            <a:ext cx="7886700" cy="3225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Bad practice</a:t>
            </a:r>
            <a:endParaRPr/>
          </a:p>
        </p:txBody>
      </p:sp>
      <p:sp>
        <p:nvSpPr>
          <p:cNvPr id="572" name="Google Shape;572;p8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73" name="Google Shape;573;p80"/>
          <p:cNvPicPr preferRelativeResize="0"/>
          <p:nvPr/>
        </p:nvPicPr>
        <p:blipFill>
          <a:blip r:embed="rId3">
            <a:alphaModFix/>
          </a:blip>
          <a:stretch>
            <a:fillRect/>
          </a:stretch>
        </p:blipFill>
        <p:spPr>
          <a:xfrm>
            <a:off x="628650" y="1135275"/>
            <a:ext cx="8515350" cy="3497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Scanf - intro </a:t>
            </a:r>
            <a:endParaRPr/>
          </a:p>
        </p:txBody>
      </p:sp>
      <p:sp>
        <p:nvSpPr>
          <p:cNvPr id="579" name="Google Shape;579;p8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80" name="Google Shape;580;p81"/>
          <p:cNvPicPr preferRelativeResize="0"/>
          <p:nvPr/>
        </p:nvPicPr>
        <p:blipFill>
          <a:blip r:embed="rId3">
            <a:alphaModFix/>
          </a:blip>
          <a:stretch>
            <a:fillRect/>
          </a:stretch>
        </p:blipFill>
        <p:spPr>
          <a:xfrm>
            <a:off x="628650" y="1336075"/>
            <a:ext cx="7806450" cy="438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628650" y="273844"/>
            <a:ext cx="7886700" cy="688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Intro to Software</a:t>
            </a:r>
            <a:endParaRPr/>
          </a:p>
        </p:txBody>
      </p:sp>
      <p:sp>
        <p:nvSpPr>
          <p:cNvPr id="131" name="Google Shape;131;p19"/>
          <p:cNvSpPr txBox="1"/>
          <p:nvPr>
            <p:ph idx="1" type="body"/>
          </p:nvPr>
        </p:nvSpPr>
        <p:spPr>
          <a:xfrm>
            <a:off x="628650" y="860108"/>
            <a:ext cx="7886700" cy="3772800"/>
          </a:xfrm>
          <a:prstGeom prst="rect">
            <a:avLst/>
          </a:prstGeom>
          <a:solidFill>
            <a:schemeClr val="lt1"/>
          </a:solidFill>
          <a:ln cap="flat" cmpd="sng" w="10775">
            <a:solidFill>
              <a:schemeClr val="accent6"/>
            </a:solidFill>
            <a:prstDash val="solid"/>
            <a:round/>
            <a:headEnd len="sm" w="sm" type="none"/>
            <a:tailEnd len="sm" w="sm" type="none"/>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solidFill>
                  <a:schemeClr val="dk1"/>
                </a:solidFill>
                <a:latin typeface="Calibri"/>
                <a:ea typeface="Calibri"/>
                <a:cs typeface="Calibri"/>
                <a:sym typeface="Calibri"/>
              </a:rPr>
              <a:t>UI - user Interface              Backend Technologies      DB - Sql.Nosql</a:t>
            </a:r>
            <a:endParaRPr/>
          </a:p>
        </p:txBody>
      </p:sp>
      <p:sp>
        <p:nvSpPr>
          <p:cNvPr id="132" name="Google Shape;132;p19"/>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3" name="Google Shape;133;p19"/>
          <p:cNvSpPr/>
          <p:nvPr/>
        </p:nvSpPr>
        <p:spPr>
          <a:xfrm>
            <a:off x="1153954" y="1626394"/>
            <a:ext cx="1527900" cy="1177200"/>
          </a:xfrm>
          <a:prstGeom prst="rect">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rgbClr val="FFFFFF"/>
                </a:solidFill>
                <a:latin typeface="Calibri"/>
                <a:ea typeface="Calibri"/>
                <a:cs typeface="Calibri"/>
                <a:sym typeface="Calibri"/>
              </a:rPr>
              <a:t>HTML,CSS,JS,TS,</a:t>
            </a:r>
            <a:r>
              <a:rPr lang="en" sz="1400">
                <a:solidFill>
                  <a:srgbClr val="FFFFFF"/>
                </a:solidFill>
                <a:latin typeface="Calibri"/>
                <a:ea typeface="Calibri"/>
                <a:cs typeface="Calibri"/>
                <a:sym typeface="Calibri"/>
              </a:rPr>
              <a:t>Angular</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React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 name="Google Shape;134;p19"/>
          <p:cNvSpPr/>
          <p:nvPr/>
        </p:nvSpPr>
        <p:spPr>
          <a:xfrm>
            <a:off x="3660457" y="1626394"/>
            <a:ext cx="1527900" cy="1515900"/>
          </a:xfrm>
          <a:prstGeom prst="rect">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Java</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.Net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C,C++</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Python</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Ruby</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Scala</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R</a:t>
            </a:r>
            <a:endParaRPr sz="1400">
              <a:solidFill>
                <a:srgbClr val="FFFFFF"/>
              </a:solidFill>
              <a:latin typeface="Calibri"/>
              <a:ea typeface="Calibri"/>
              <a:cs typeface="Calibri"/>
              <a:sym typeface="Calibri"/>
            </a:endParaRPr>
          </a:p>
        </p:txBody>
      </p:sp>
      <p:sp>
        <p:nvSpPr>
          <p:cNvPr id="135" name="Google Shape;135;p19"/>
          <p:cNvSpPr/>
          <p:nvPr/>
        </p:nvSpPr>
        <p:spPr>
          <a:xfrm>
            <a:off x="6115050" y="1536382"/>
            <a:ext cx="1708785" cy="1267301"/>
          </a:xfrm>
          <a:prstGeom prst="flowChartMagneticDisk">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Mysql,Oracle</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Apache Cassandra</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Mongo DB</a:t>
            </a:r>
            <a:endParaRPr sz="1400">
              <a:solidFill>
                <a:srgbClr val="FFFFFF"/>
              </a:solidFill>
              <a:latin typeface="Calibri"/>
              <a:ea typeface="Calibri"/>
              <a:cs typeface="Calibri"/>
              <a:sym typeface="Calibri"/>
            </a:endParaRPr>
          </a:p>
        </p:txBody>
      </p:sp>
      <p:sp>
        <p:nvSpPr>
          <p:cNvPr id="136" name="Google Shape;136;p19"/>
          <p:cNvSpPr/>
          <p:nvPr/>
        </p:nvSpPr>
        <p:spPr>
          <a:xfrm>
            <a:off x="2075974" y="3264694"/>
            <a:ext cx="2682300" cy="1233600"/>
          </a:xfrm>
          <a:prstGeom prst="cloudCallout">
            <a:avLst>
              <a:gd fmla="val -20833" name="adj1"/>
              <a:gd fmla="val 62500" name="adj2"/>
            </a:avLst>
          </a:prstGeom>
          <a:solidFill>
            <a:srgbClr val="7CE1E7"/>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AWS</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Docker</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Kubernates</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IBM WebSphere</a:t>
            </a:r>
            <a:endParaRPr sz="1400">
              <a:solidFill>
                <a:srgbClr val="FFFFFF"/>
              </a:solidFill>
              <a:latin typeface="Calibri"/>
              <a:ea typeface="Calibri"/>
              <a:cs typeface="Calibri"/>
              <a:sym typeface="Calibri"/>
            </a:endParaRPr>
          </a:p>
        </p:txBody>
      </p:sp>
      <p:sp>
        <p:nvSpPr>
          <p:cNvPr id="137" name="Google Shape;137;p19"/>
          <p:cNvSpPr/>
          <p:nvPr/>
        </p:nvSpPr>
        <p:spPr>
          <a:xfrm>
            <a:off x="5364480" y="3202781"/>
            <a:ext cx="3015615" cy="1295876"/>
          </a:xfrm>
          <a:prstGeom prst="flowChartMagneticDrum">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Maven</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GIT/BitBucket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Jenkins/Puppet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U-deploy</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HPE Fortify/BlackDuck</a:t>
            </a:r>
            <a:endParaRPr sz="1400">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contd…</a:t>
            </a:r>
            <a:endParaRPr/>
          </a:p>
        </p:txBody>
      </p:sp>
      <p:sp>
        <p:nvSpPr>
          <p:cNvPr id="586" name="Google Shape;586;p82"/>
          <p:cNvSpPr txBox="1"/>
          <p:nvPr>
            <p:ph idx="1" type="body"/>
          </p:nvPr>
        </p:nvSpPr>
        <p:spPr>
          <a:xfrm>
            <a:off x="7151475" y="1369225"/>
            <a:ext cx="1363800" cy="3263400"/>
          </a:xfrm>
          <a:prstGeom prst="rect">
            <a:avLst/>
          </a:prstGeom>
        </p:spPr>
        <p:txBody>
          <a:bodyPr anchorCtr="0" anchor="t" bIns="34275" lIns="68575" spcFirstLastPara="1" rIns="68575" wrap="square" tIns="34275">
            <a:normAutofit fontScale="55000" lnSpcReduction="1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char name[20];</a:t>
            </a:r>
            <a:endParaRPr/>
          </a:p>
          <a:p>
            <a:pPr indent="0" lvl="0" marL="0" rtl="0" algn="l">
              <a:spcBef>
                <a:spcPts val="800"/>
              </a:spcBef>
              <a:spcAft>
                <a:spcPts val="0"/>
              </a:spcAft>
              <a:buClr>
                <a:schemeClr val="dk1"/>
              </a:buClr>
              <a:buSzPct val="52380"/>
              <a:buFont typeface="Arial"/>
              <a:buNone/>
            </a:pPr>
            <a:r>
              <a:rPr lang="en"/>
              <a:t>    printf("Enter name: ");</a:t>
            </a:r>
            <a:endParaRPr/>
          </a:p>
          <a:p>
            <a:pPr indent="0" lvl="0" marL="0" rtl="0" algn="l">
              <a:spcBef>
                <a:spcPts val="800"/>
              </a:spcBef>
              <a:spcAft>
                <a:spcPts val="0"/>
              </a:spcAft>
              <a:buClr>
                <a:schemeClr val="dk1"/>
              </a:buClr>
              <a:buSzPct val="52380"/>
              <a:buFont typeface="Arial"/>
              <a:buNone/>
            </a:pPr>
            <a:r>
              <a:rPr lang="en"/>
              <a:t>    scanf("%s", name);</a:t>
            </a:r>
            <a:endParaRPr/>
          </a:p>
          <a:p>
            <a:pPr indent="0" lvl="0" marL="0" rtl="0" algn="l">
              <a:spcBef>
                <a:spcPts val="800"/>
              </a:spcBef>
              <a:spcAft>
                <a:spcPts val="0"/>
              </a:spcAft>
              <a:buClr>
                <a:schemeClr val="dk1"/>
              </a:buClr>
              <a:buSzPct val="52380"/>
              <a:buFont typeface="Arial"/>
              <a:buNone/>
            </a:pPr>
            <a:r>
              <a:rPr lang="en"/>
              <a:t>    printf("Your name is %s.", name);</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587" name="Google Shape;587;p82"/>
          <p:cNvPicPr preferRelativeResize="0"/>
          <p:nvPr/>
        </p:nvPicPr>
        <p:blipFill>
          <a:blip r:embed="rId3">
            <a:alphaModFix/>
          </a:blip>
          <a:stretch>
            <a:fillRect/>
          </a:stretch>
        </p:blipFill>
        <p:spPr>
          <a:xfrm>
            <a:off x="628650" y="1135275"/>
            <a:ext cx="6316201" cy="38383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93" name="Google Shape;593;p8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94" name="Google Shape;594;p83"/>
          <p:cNvPicPr preferRelativeResize="0"/>
          <p:nvPr/>
        </p:nvPicPr>
        <p:blipFill>
          <a:blip r:embed="rId3">
            <a:alphaModFix/>
          </a:blip>
          <a:stretch>
            <a:fillRect/>
          </a:stretch>
        </p:blipFill>
        <p:spPr>
          <a:xfrm>
            <a:off x="628650" y="2156625"/>
            <a:ext cx="7851176" cy="2476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issue</a:t>
            </a:r>
            <a:endParaRPr/>
          </a:p>
        </p:txBody>
      </p:sp>
      <p:sp>
        <p:nvSpPr>
          <p:cNvPr id="600" name="Google Shape;600;p84"/>
          <p:cNvSpPr txBox="1"/>
          <p:nvPr>
            <p:ph idx="1" type="body"/>
          </p:nvPr>
        </p:nvSpPr>
        <p:spPr>
          <a:xfrm>
            <a:off x="6286500" y="1369225"/>
            <a:ext cx="22290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050">
                <a:solidFill>
                  <a:srgbClr val="C678DD"/>
                </a:solidFill>
                <a:highlight>
                  <a:srgbClr val="383B40"/>
                </a:highlight>
                <a:latin typeface="Courier New"/>
                <a:ea typeface="Courier New"/>
                <a:cs typeface="Courier New"/>
                <a:sym typeface="Courier New"/>
              </a:rPr>
              <a:t>char</a:t>
            </a:r>
            <a:r>
              <a:rPr lang="en" sz="1050">
                <a:solidFill>
                  <a:srgbClr val="D3D3D3"/>
                </a:solidFill>
                <a:highlight>
                  <a:srgbClr val="383B40"/>
                </a:highlight>
                <a:latin typeface="Courier New"/>
                <a:ea typeface="Courier New"/>
                <a:cs typeface="Courier New"/>
                <a:sym typeface="Courier New"/>
              </a:rPr>
              <a:t> name[</a:t>
            </a:r>
            <a:r>
              <a:rPr lang="en" sz="1050">
                <a:solidFill>
                  <a:srgbClr val="D19A66"/>
                </a:solidFill>
                <a:highlight>
                  <a:srgbClr val="383B40"/>
                </a:highlight>
                <a:latin typeface="Courier New"/>
                <a:ea typeface="Courier New"/>
                <a:cs typeface="Courier New"/>
                <a:sym typeface="Courier New"/>
              </a:rPr>
              <a:t>20</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"Enter name: "</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E6C07B"/>
                </a:solidFill>
                <a:highlight>
                  <a:srgbClr val="383B40"/>
                </a:highlight>
                <a:latin typeface="Courier New"/>
                <a:ea typeface="Courier New"/>
                <a:cs typeface="Courier New"/>
                <a:sym typeface="Courier New"/>
              </a:rPr>
              <a:t>scanf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"%s"</a:t>
            </a:r>
            <a:r>
              <a:rPr lang="en" sz="1050">
                <a:solidFill>
                  <a:srgbClr val="D3D3D3"/>
                </a:solidFill>
                <a:highlight>
                  <a:srgbClr val="383B40"/>
                </a:highlight>
                <a:latin typeface="Courier New"/>
                <a:ea typeface="Courier New"/>
                <a:cs typeface="Courier New"/>
                <a:sym typeface="Courier New"/>
              </a:rPr>
              <a:t>, name);</a:t>
            </a:r>
            <a:endParaRPr sz="1050">
              <a:solidFill>
                <a:srgbClr val="D3D3D3"/>
              </a:solidFill>
              <a:highlight>
                <a:srgbClr val="383B40"/>
              </a:highlight>
              <a:latin typeface="Courier New"/>
              <a:ea typeface="Courier New"/>
              <a:cs typeface="Courier New"/>
              <a:sym typeface="Courier New"/>
            </a:endParaRPr>
          </a:p>
          <a:p>
            <a:pPr indent="0" lvl="0" marL="0" marR="152400" rtl="0" algn="l">
              <a:lnSpc>
                <a:spcPct val="142857"/>
              </a:lnSpc>
              <a:spcBef>
                <a:spcPts val="0"/>
              </a:spcBef>
              <a:spcAft>
                <a:spcPts val="0"/>
              </a:spcAft>
              <a:buClr>
                <a:schemeClr val="dk1"/>
              </a:buClr>
              <a:buSzPts val="1100"/>
              <a:buFont typeface="Arial"/>
              <a:buNone/>
            </a:pP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"Your name is %s."</a:t>
            </a:r>
            <a:r>
              <a:rPr lang="en" sz="1050">
                <a:solidFill>
                  <a:srgbClr val="D3D3D3"/>
                </a:solidFill>
                <a:highlight>
                  <a:srgbClr val="383B40"/>
                </a:highlight>
                <a:latin typeface="Courier New"/>
                <a:ea typeface="Courier New"/>
                <a:cs typeface="Courier New"/>
                <a:sym typeface="Courier New"/>
              </a:rPr>
              <a:t>, name);</a:t>
            </a:r>
            <a:endParaRPr sz="1050">
              <a:solidFill>
                <a:srgbClr val="D3D3D3"/>
              </a:solidFill>
              <a:highlight>
                <a:srgbClr val="383B40"/>
              </a:highlight>
              <a:latin typeface="Courier New"/>
              <a:ea typeface="Courier New"/>
              <a:cs typeface="Courier New"/>
              <a:sym typeface="Courier New"/>
            </a:endParaRPr>
          </a:p>
          <a:p>
            <a:pPr indent="0" lvl="0" marL="0" rtl="0" algn="l">
              <a:spcBef>
                <a:spcPts val="1200"/>
              </a:spcBef>
              <a:spcAft>
                <a:spcPts val="0"/>
              </a:spcAft>
              <a:buNone/>
            </a:pPr>
            <a:r>
              <a:t/>
            </a:r>
            <a:endParaRPr/>
          </a:p>
        </p:txBody>
      </p:sp>
      <p:pic>
        <p:nvPicPr>
          <p:cNvPr id="601" name="Google Shape;601;p84"/>
          <p:cNvPicPr preferRelativeResize="0"/>
          <p:nvPr/>
        </p:nvPicPr>
        <p:blipFill>
          <a:blip r:embed="rId3">
            <a:alphaModFix/>
          </a:blip>
          <a:stretch>
            <a:fillRect/>
          </a:stretch>
        </p:blipFill>
        <p:spPr>
          <a:xfrm>
            <a:off x="590050" y="982300"/>
            <a:ext cx="4908700" cy="3875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5"/>
          <p:cNvSpPr txBox="1"/>
          <p:nvPr>
            <p:ph type="title"/>
          </p:nvPr>
        </p:nvSpPr>
        <p:spPr>
          <a:xfrm>
            <a:off x="690300" y="203396"/>
            <a:ext cx="7886700" cy="413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SAME ISSUE ANOTHER EXAMPLE </a:t>
            </a:r>
            <a:endParaRPr/>
          </a:p>
        </p:txBody>
      </p:sp>
      <p:sp>
        <p:nvSpPr>
          <p:cNvPr id="607" name="Google Shape;607;p8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08" name="Google Shape;608;p85"/>
          <p:cNvPicPr preferRelativeResize="0"/>
          <p:nvPr/>
        </p:nvPicPr>
        <p:blipFill>
          <a:blip r:embed="rId3">
            <a:alphaModFix/>
          </a:blip>
          <a:stretch>
            <a:fillRect/>
          </a:stretch>
        </p:blipFill>
        <p:spPr>
          <a:xfrm>
            <a:off x="768925" y="838875"/>
            <a:ext cx="6267401" cy="4304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14" name="Google Shape;614;p86"/>
          <p:cNvSpPr txBox="1"/>
          <p:nvPr>
            <p:ph idx="1" type="body"/>
          </p:nvPr>
        </p:nvSpPr>
        <p:spPr>
          <a:xfrm>
            <a:off x="6749875" y="1369225"/>
            <a:ext cx="1765500" cy="32634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lang="en" sz="1050">
                <a:solidFill>
                  <a:srgbClr val="61AEEE"/>
                </a:solidFill>
                <a:highlight>
                  <a:srgbClr val="383B40"/>
                </a:highlight>
                <a:latin typeface="Courier New"/>
                <a:ea typeface="Courier New"/>
                <a:cs typeface="Courier New"/>
                <a:sym typeface="Courier New"/>
              </a:rPr>
              <a:t>#include </a:t>
            </a:r>
            <a:r>
              <a:rPr lang="en" sz="1050">
                <a:solidFill>
                  <a:srgbClr val="98C379"/>
                </a:solidFill>
                <a:highlight>
                  <a:srgbClr val="383B40"/>
                </a:highlight>
                <a:latin typeface="Courier New"/>
                <a:ea typeface="Courier New"/>
                <a:cs typeface="Courier New"/>
                <a:sym typeface="Courier New"/>
              </a:rPr>
              <a:t>&lt;stdio.h&gt;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C678DD"/>
                </a:solidFill>
                <a:highlight>
                  <a:srgbClr val="383B40"/>
                </a:highlight>
                <a:latin typeface="Courier New"/>
                <a:ea typeface="Courier New"/>
                <a:cs typeface="Courier New"/>
                <a:sym typeface="Courier New"/>
              </a:rPr>
              <a:t>int</a:t>
            </a:r>
            <a:r>
              <a:rPr lang="en" sz="1050">
                <a:solidFill>
                  <a:srgbClr val="D3D3D3"/>
                </a:solidFill>
                <a:highlight>
                  <a:srgbClr val="383B40"/>
                </a:highlight>
                <a:latin typeface="Courier New"/>
                <a:ea typeface="Courier New"/>
                <a:cs typeface="Courier New"/>
                <a:sym typeface="Courier New"/>
              </a:rPr>
              <a:t> </a:t>
            </a:r>
            <a:r>
              <a:rPr lang="en" sz="1050">
                <a:solidFill>
                  <a:srgbClr val="61AEEE"/>
                </a:solidFill>
                <a:highlight>
                  <a:srgbClr val="383B40"/>
                </a:highlight>
                <a:latin typeface="Courier New"/>
                <a:ea typeface="Courier New"/>
                <a:cs typeface="Courier New"/>
                <a:sym typeface="Courier New"/>
              </a:rPr>
              <a:t>main</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C678DD"/>
                </a:solidFill>
                <a:highlight>
                  <a:srgbClr val="383B40"/>
                </a:highlight>
                <a:latin typeface="Courier New"/>
                <a:ea typeface="Courier New"/>
                <a:cs typeface="Courier New"/>
                <a:sym typeface="Courier New"/>
              </a:rPr>
              <a:t>char</a:t>
            </a:r>
            <a:r>
              <a:rPr lang="en" sz="1050">
                <a:solidFill>
                  <a:srgbClr val="D3D3D3"/>
                </a:solidFill>
                <a:highlight>
                  <a:srgbClr val="383B40"/>
                </a:highlight>
                <a:latin typeface="Courier New"/>
                <a:ea typeface="Courier New"/>
                <a:cs typeface="Courier New"/>
                <a:sym typeface="Courier New"/>
              </a:rPr>
              <a:t> name[</a:t>
            </a:r>
            <a:r>
              <a:rPr lang="en" sz="1050">
                <a:solidFill>
                  <a:srgbClr val="D19A66"/>
                </a:solidFill>
                <a:highlight>
                  <a:srgbClr val="383B40"/>
                </a:highlight>
                <a:latin typeface="Courier New"/>
                <a:ea typeface="Courier New"/>
                <a:cs typeface="Courier New"/>
                <a:sym typeface="Courier New"/>
              </a:rPr>
              <a:t>30</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"Enter name: "</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fgets(name, </a:t>
            </a:r>
            <a:r>
              <a:rPr lang="en" sz="1050">
                <a:solidFill>
                  <a:srgbClr val="C678DD"/>
                </a:solidFill>
                <a:highlight>
                  <a:srgbClr val="383B40"/>
                </a:highlight>
                <a:latin typeface="Courier New"/>
                <a:ea typeface="Courier New"/>
                <a:cs typeface="Courier New"/>
                <a:sym typeface="Courier New"/>
              </a:rPr>
              <a:t>sizeof</a:t>
            </a:r>
            <a:r>
              <a:rPr lang="en" sz="1050">
                <a:solidFill>
                  <a:srgbClr val="D3D3D3"/>
                </a:solidFill>
                <a:highlight>
                  <a:srgbClr val="383B40"/>
                </a:highlight>
                <a:latin typeface="Courier New"/>
                <a:ea typeface="Courier New"/>
                <a:cs typeface="Courier New"/>
                <a:sym typeface="Courier New"/>
              </a:rPr>
              <a:t>(name), </a:t>
            </a:r>
            <a:r>
              <a:rPr lang="en" sz="1050">
                <a:solidFill>
                  <a:srgbClr val="E6C07B"/>
                </a:solidFill>
                <a:highlight>
                  <a:srgbClr val="383B40"/>
                </a:highlight>
                <a:latin typeface="Courier New"/>
                <a:ea typeface="Courier New"/>
                <a:cs typeface="Courier New"/>
                <a:sym typeface="Courier New"/>
              </a:rPr>
              <a:t>stdin</a:t>
            </a:r>
            <a:r>
              <a:rPr lang="en" sz="1050">
                <a:solidFill>
                  <a:srgbClr val="D3D3D3"/>
                </a:solidFill>
                <a:highlight>
                  <a:srgbClr val="383B40"/>
                </a:highlight>
                <a:latin typeface="Courier New"/>
                <a:ea typeface="Courier New"/>
                <a:cs typeface="Courier New"/>
                <a:sym typeface="Courier New"/>
              </a:rPr>
              <a:t>);  </a:t>
            </a:r>
            <a:r>
              <a:rPr lang="en" sz="1050">
                <a:solidFill>
                  <a:srgbClr val="FFDDBE"/>
                </a:solidFill>
                <a:highlight>
                  <a:srgbClr val="383B40"/>
                </a:highlight>
                <a:latin typeface="Courier New"/>
                <a:ea typeface="Courier New"/>
                <a:cs typeface="Courier New"/>
                <a:sym typeface="Courier New"/>
              </a:rPr>
              <a:t>// read string</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"Name: "</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E6C07B"/>
                </a:solidFill>
                <a:highlight>
                  <a:srgbClr val="383B40"/>
                </a:highlight>
                <a:latin typeface="Courier New"/>
                <a:ea typeface="Courier New"/>
                <a:cs typeface="Courier New"/>
                <a:sym typeface="Courier New"/>
              </a:rPr>
              <a:t>puts</a:t>
            </a:r>
            <a:r>
              <a:rPr lang="en" sz="1050">
                <a:solidFill>
                  <a:srgbClr val="D3D3D3"/>
                </a:solidFill>
                <a:highlight>
                  <a:srgbClr val="383B40"/>
                </a:highlight>
                <a:latin typeface="Courier New"/>
                <a:ea typeface="Courier New"/>
                <a:cs typeface="Courier New"/>
                <a:sym typeface="Courier New"/>
              </a:rPr>
              <a:t>(name);    </a:t>
            </a:r>
            <a:r>
              <a:rPr lang="en" sz="1050">
                <a:solidFill>
                  <a:srgbClr val="FFDDBE"/>
                </a:solidFill>
                <a:highlight>
                  <a:srgbClr val="383B40"/>
                </a:highlight>
                <a:latin typeface="Courier New"/>
                <a:ea typeface="Courier New"/>
                <a:cs typeface="Courier New"/>
                <a:sym typeface="Courier New"/>
              </a:rPr>
              <a:t>// display string</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C678DD"/>
                </a:solidFill>
                <a:highlight>
                  <a:srgbClr val="383B40"/>
                </a:highlight>
                <a:latin typeface="Courier New"/>
                <a:ea typeface="Courier New"/>
                <a:cs typeface="Courier New"/>
                <a:sym typeface="Courier New"/>
              </a:rPr>
              <a:t>return</a:t>
            </a:r>
            <a:r>
              <a:rPr lang="en" sz="1050">
                <a:solidFill>
                  <a:srgbClr val="D3D3D3"/>
                </a:solidFill>
                <a:highlight>
                  <a:srgbClr val="383B40"/>
                </a:highlight>
                <a:latin typeface="Courier New"/>
                <a:ea typeface="Courier New"/>
                <a:cs typeface="Courier New"/>
                <a:sym typeface="Courier New"/>
              </a:rPr>
              <a:t> </a:t>
            </a:r>
            <a:r>
              <a:rPr lang="en" sz="1050">
                <a:solidFill>
                  <a:srgbClr val="D19A66"/>
                </a:solidFill>
                <a:highlight>
                  <a:srgbClr val="383B40"/>
                </a:highlight>
                <a:latin typeface="Courier New"/>
                <a:ea typeface="Courier New"/>
                <a:cs typeface="Courier New"/>
                <a:sym typeface="Courier New"/>
              </a:rPr>
              <a:t>0</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152400" marR="152400" rtl="0" algn="l">
              <a:lnSpc>
                <a:spcPct val="142857"/>
              </a:lnSpc>
              <a:spcBef>
                <a:spcPts val="0"/>
              </a:spcBef>
              <a:spcAft>
                <a:spcPts val="0"/>
              </a:spcAft>
              <a:buClr>
                <a:schemeClr val="dk1"/>
              </a:buClr>
              <a:buSzPts val="1100"/>
              <a:buFont typeface="Arial"/>
              <a:buNone/>
            </a:pP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1200"/>
              </a:spcBef>
              <a:spcAft>
                <a:spcPts val="0"/>
              </a:spcAft>
              <a:buNone/>
            </a:pPr>
            <a:r>
              <a:t/>
            </a:r>
            <a:endParaRPr/>
          </a:p>
        </p:txBody>
      </p:sp>
      <p:pic>
        <p:nvPicPr>
          <p:cNvPr id="615" name="Google Shape;615;p86"/>
          <p:cNvPicPr preferRelativeResize="0"/>
          <p:nvPr/>
        </p:nvPicPr>
        <p:blipFill>
          <a:blip r:embed="rId3">
            <a:alphaModFix/>
          </a:blip>
          <a:stretch>
            <a:fillRect/>
          </a:stretch>
        </p:blipFill>
        <p:spPr>
          <a:xfrm>
            <a:off x="574600" y="848375"/>
            <a:ext cx="6121225" cy="37842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21" name="Google Shape;621;p8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22" name="Google Shape;622;p87"/>
          <p:cNvPicPr preferRelativeResize="0"/>
          <p:nvPr/>
        </p:nvPicPr>
        <p:blipFill>
          <a:blip r:embed="rId3">
            <a:alphaModFix/>
          </a:blip>
          <a:stretch>
            <a:fillRect/>
          </a:stretch>
        </p:blipFill>
        <p:spPr>
          <a:xfrm>
            <a:off x="628650" y="1268050"/>
            <a:ext cx="7886700" cy="3313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28" name="Google Shape;628;p88"/>
          <p:cNvSpPr txBox="1"/>
          <p:nvPr>
            <p:ph idx="1" type="body"/>
          </p:nvPr>
        </p:nvSpPr>
        <p:spPr>
          <a:xfrm>
            <a:off x="5745900" y="1369225"/>
            <a:ext cx="27696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NOTE:</a:t>
            </a:r>
            <a:endParaRPr/>
          </a:p>
          <a:p>
            <a:pPr indent="0" lvl="0" marL="0" rtl="0" algn="l">
              <a:spcBef>
                <a:spcPts val="800"/>
              </a:spcBef>
              <a:spcAft>
                <a:spcPts val="0"/>
              </a:spcAft>
              <a:buNone/>
            </a:pPr>
            <a:r>
              <a:rPr lang="en"/>
              <a:t>gets() -&gt; not a standard</a:t>
            </a:r>
            <a:endParaRPr/>
          </a:p>
          <a:p>
            <a:pPr indent="0" lvl="0" marL="0" rtl="0" algn="l">
              <a:spcBef>
                <a:spcPts val="800"/>
              </a:spcBef>
              <a:spcAft>
                <a:spcPts val="0"/>
              </a:spcAft>
              <a:buNone/>
            </a:pPr>
            <a:r>
              <a:rPr lang="en" sz="1200">
                <a:solidFill>
                  <a:srgbClr val="202124"/>
                </a:solidFill>
                <a:highlight>
                  <a:srgbClr val="FFFFFF"/>
                </a:highlight>
                <a:latin typeface="Arial"/>
                <a:ea typeface="Arial"/>
                <a:cs typeface="Arial"/>
                <a:sym typeface="Arial"/>
              </a:rPr>
              <a:t>stdin is an "</a:t>
            </a:r>
            <a:r>
              <a:rPr b="1" lang="en" sz="1200">
                <a:solidFill>
                  <a:srgbClr val="202124"/>
                </a:solidFill>
                <a:highlight>
                  <a:srgbClr val="FFFFFF"/>
                </a:highlight>
                <a:latin typeface="Arial"/>
                <a:ea typeface="Arial"/>
                <a:cs typeface="Arial"/>
                <a:sym typeface="Arial"/>
              </a:rPr>
              <a:t>input stream</a:t>
            </a:r>
            <a:r>
              <a:rPr lang="en" sz="1200">
                <a:solidFill>
                  <a:srgbClr val="202124"/>
                </a:solidFill>
                <a:highlight>
                  <a:srgbClr val="FFFFFF"/>
                </a:highlight>
                <a:latin typeface="Arial"/>
                <a:ea typeface="Arial"/>
                <a:cs typeface="Arial"/>
                <a:sym typeface="Arial"/>
              </a:rPr>
              <a:t>", which is an abstract term for something that takes input from the user or from a file</a:t>
            </a:r>
            <a:endParaRPr/>
          </a:p>
        </p:txBody>
      </p:sp>
      <p:pic>
        <p:nvPicPr>
          <p:cNvPr id="629" name="Google Shape;629;p88"/>
          <p:cNvPicPr preferRelativeResize="0"/>
          <p:nvPr/>
        </p:nvPicPr>
        <p:blipFill>
          <a:blip r:embed="rId3">
            <a:alphaModFix/>
          </a:blip>
          <a:stretch>
            <a:fillRect/>
          </a:stretch>
        </p:blipFill>
        <p:spPr>
          <a:xfrm>
            <a:off x="594675" y="1274125"/>
            <a:ext cx="4695551" cy="25952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3" name="Shape 633"/>
        <p:cNvGrpSpPr/>
        <p:nvPr/>
      </p:nvGrpSpPr>
      <p:grpSpPr>
        <a:xfrm>
          <a:off x="0" y="0"/>
          <a:ext cx="0" cy="0"/>
          <a:chOff x="0" y="0"/>
          <a:chExt cx="0" cy="0"/>
        </a:xfrm>
      </p:grpSpPr>
      <p:sp>
        <p:nvSpPr>
          <p:cNvPr id="634" name="Google Shape;634;p89"/>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sizeof()</a:t>
            </a:r>
            <a:endParaRPr/>
          </a:p>
        </p:txBody>
      </p:sp>
      <p:sp>
        <p:nvSpPr>
          <p:cNvPr id="635" name="Google Shape;635;p89"/>
          <p:cNvSpPr txBox="1"/>
          <p:nvPr>
            <p:ph idx="1" type="body"/>
          </p:nvPr>
        </p:nvSpPr>
        <p:spPr>
          <a:xfrm>
            <a:off x="629850" y="988550"/>
            <a:ext cx="3868200" cy="272400"/>
          </a:xfrm>
          <a:prstGeom prst="rect">
            <a:avLst/>
          </a:prstGeom>
        </p:spPr>
        <p:txBody>
          <a:bodyPr anchorCtr="0" anchor="b" bIns="34275" lIns="68575" spcFirstLastPara="1" rIns="68575" wrap="square" tIns="34275">
            <a:normAutofit lnSpcReduction="20000"/>
          </a:bodyPr>
          <a:lstStyle/>
          <a:p>
            <a:pPr indent="0" lvl="0" marL="0" rtl="0" algn="l">
              <a:spcBef>
                <a:spcPts val="800"/>
              </a:spcBef>
              <a:spcAft>
                <a:spcPts val="0"/>
              </a:spcAft>
              <a:buNone/>
            </a:pPr>
            <a:r>
              <a:rPr lang="en"/>
              <a:t>code</a:t>
            </a:r>
            <a:endParaRPr/>
          </a:p>
        </p:txBody>
      </p:sp>
      <p:sp>
        <p:nvSpPr>
          <p:cNvPr id="636" name="Google Shape;636;p89"/>
          <p:cNvSpPr txBox="1"/>
          <p:nvPr>
            <p:ph idx="2" type="body"/>
          </p:nvPr>
        </p:nvSpPr>
        <p:spPr>
          <a:xfrm>
            <a:off x="629850" y="1268049"/>
            <a:ext cx="3868200" cy="3374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solidFill>
                  <a:srgbClr val="880000"/>
                </a:solidFill>
                <a:highlight>
                  <a:srgbClr val="EEEEEE"/>
                </a:highlight>
                <a:latin typeface="Arial"/>
                <a:ea typeface="Arial"/>
                <a:cs typeface="Arial"/>
                <a:sym typeface="Arial"/>
              </a:rPr>
              <a:t>#include</a:t>
            </a:r>
            <a:r>
              <a:rPr lang="en" sz="1150">
                <a:highlight>
                  <a:srgbClr val="EEEEEE"/>
                </a:highlight>
                <a:latin typeface="Arial"/>
                <a:ea typeface="Arial"/>
                <a:cs typeface="Arial"/>
                <a:sym typeface="Arial"/>
              </a:rPr>
              <a:t> </a:t>
            </a:r>
            <a:r>
              <a:rPr lang="en" sz="1150">
                <a:solidFill>
                  <a:srgbClr val="008800"/>
                </a:solidFill>
                <a:highlight>
                  <a:srgbClr val="EEEEEE"/>
                </a:highlight>
                <a:latin typeface="Arial"/>
                <a:ea typeface="Arial"/>
                <a:cs typeface="Arial"/>
                <a:sym typeface="Arial"/>
              </a:rPr>
              <a:t>&lt;stdio.h&gt;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main</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a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16</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variable a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a</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int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int</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char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char</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float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float</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double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double</a:t>
            </a:r>
            <a:r>
              <a:rPr lang="en" sz="1150">
                <a:solidFill>
                  <a:srgbClr val="666600"/>
                </a:solidFill>
                <a:highlight>
                  <a:srgbClr val="EEEEEE"/>
                </a:highlight>
                <a:latin typeface="Arial"/>
                <a:ea typeface="Arial"/>
                <a:cs typeface="Arial"/>
                <a:sym typeface="Arial"/>
              </a:rPr>
              <a:t>));</a:t>
            </a:r>
            <a:br>
              <a:rPr lang="en" sz="1150">
                <a:solidFill>
                  <a:srgbClr val="666600"/>
                </a:solidFill>
                <a:highlight>
                  <a:srgbClr val="EEEEEE"/>
                </a:highlight>
                <a:latin typeface="Arial"/>
                <a:ea typeface="Arial"/>
                <a:cs typeface="Arial"/>
                <a:sym typeface="Arial"/>
              </a:rPr>
            </a:br>
            <a:r>
              <a:rPr lang="en" sz="1150">
                <a:solidFill>
                  <a:srgbClr val="666600"/>
                </a:solidFill>
                <a:highlight>
                  <a:srgbClr val="FFFF00"/>
                </a:highlight>
                <a:latin typeface="Arial"/>
                <a:ea typeface="Arial"/>
                <a:cs typeface="Arial"/>
                <a:sym typeface="Arial"/>
              </a:rPr>
              <a:t>printf("Size of a+2 is : %d",sizeof(a+2));</a:t>
            </a:r>
            <a:endParaRPr sz="1150">
              <a:highlight>
                <a:srgbClr val="FFFF00"/>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return</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0</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Clr>
                <a:schemeClr val="dk1"/>
              </a:buClr>
              <a:buSzPts val="1100"/>
              <a:buFont typeface="Arial"/>
              <a:buNone/>
            </a:pPr>
            <a:r>
              <a:rPr lang="en" sz="1150">
                <a:solidFill>
                  <a:srgbClr val="666600"/>
                </a:solidFill>
                <a:highlight>
                  <a:srgbClr val="EEEEEE"/>
                </a:highlight>
                <a:latin typeface="Arial"/>
                <a:ea typeface="Arial"/>
                <a:cs typeface="Arial"/>
                <a:sym typeface="Arial"/>
              </a:rPr>
              <a:t>}</a:t>
            </a:r>
            <a:endParaRPr sz="1150">
              <a:solidFill>
                <a:srgbClr val="666600"/>
              </a:solidFill>
              <a:highlight>
                <a:srgbClr val="EEEEEE"/>
              </a:highlight>
              <a:latin typeface="Arial"/>
              <a:ea typeface="Arial"/>
              <a:cs typeface="Arial"/>
              <a:sym typeface="Arial"/>
            </a:endParaRPr>
          </a:p>
          <a:p>
            <a:pPr indent="0" lvl="0" marL="0" rtl="0" algn="l">
              <a:spcBef>
                <a:spcPts val="800"/>
              </a:spcBef>
              <a:spcAft>
                <a:spcPts val="0"/>
              </a:spcAft>
              <a:buNone/>
            </a:pPr>
            <a:r>
              <a:t/>
            </a:r>
            <a:endParaRPr/>
          </a:p>
        </p:txBody>
      </p:sp>
      <p:sp>
        <p:nvSpPr>
          <p:cNvPr id="637" name="Google Shape;637;p89"/>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output</a:t>
            </a:r>
            <a:endParaRPr/>
          </a:p>
        </p:txBody>
      </p:sp>
      <p:sp>
        <p:nvSpPr>
          <p:cNvPr id="638" name="Google Shape;638;p89"/>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highlight>
                  <a:srgbClr val="EEEEEE"/>
                </a:highlight>
                <a:latin typeface="Arial"/>
                <a:ea typeface="Arial"/>
                <a:cs typeface="Arial"/>
                <a:sym typeface="Arial"/>
              </a:rPr>
              <a:t>Size of variable a : 4</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Size of int data type : 4</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Size of char data type : 1</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Size of float data type : 4</a:t>
            </a:r>
            <a:endParaRPr sz="1150">
              <a:highlight>
                <a:srgbClr val="EEEEEE"/>
              </a:highlight>
              <a:latin typeface="Arial"/>
              <a:ea typeface="Arial"/>
              <a:cs typeface="Arial"/>
              <a:sym typeface="Arial"/>
            </a:endParaRPr>
          </a:p>
          <a:p>
            <a:pPr indent="0" lvl="0" marL="139700" marR="139700" rtl="0" algn="l">
              <a:lnSpc>
                <a:spcPct val="115000"/>
              </a:lnSpc>
              <a:spcBef>
                <a:spcPts val="600"/>
              </a:spcBef>
              <a:spcAft>
                <a:spcPts val="0"/>
              </a:spcAft>
              <a:buClr>
                <a:schemeClr val="dk1"/>
              </a:buClr>
              <a:buSzPts val="1100"/>
              <a:buFont typeface="Arial"/>
              <a:buNone/>
            </a:pPr>
            <a:r>
              <a:rPr lang="en" sz="1150">
                <a:highlight>
                  <a:srgbClr val="EEEEEE"/>
                </a:highlight>
                <a:latin typeface="Arial"/>
                <a:ea typeface="Arial"/>
                <a:cs typeface="Arial"/>
                <a:sym typeface="Arial"/>
              </a:rPr>
              <a:t>Size of double data type : 8</a:t>
            </a:r>
            <a:br>
              <a:rPr lang="en" sz="1150">
                <a:highlight>
                  <a:srgbClr val="EEEEEE"/>
                </a:highlight>
                <a:latin typeface="Arial"/>
                <a:ea typeface="Arial"/>
                <a:cs typeface="Arial"/>
                <a:sym typeface="Arial"/>
              </a:rPr>
            </a:br>
            <a:r>
              <a:rPr lang="en" sz="1150">
                <a:highlight>
                  <a:srgbClr val="EEEEEE"/>
                </a:highlight>
                <a:latin typeface="Arial"/>
                <a:ea typeface="Arial"/>
                <a:cs typeface="Arial"/>
                <a:sym typeface="Arial"/>
              </a:rPr>
              <a:t>Size of a+2 is : 4</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0"/>
          <p:cNvSpPr txBox="1"/>
          <p:nvPr>
            <p:ph type="title"/>
          </p:nvPr>
        </p:nvSpPr>
        <p:spPr>
          <a:xfrm>
            <a:off x="629850" y="273846"/>
            <a:ext cx="7886700" cy="367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PASS STRING TO FUNCTION</a:t>
            </a:r>
            <a:endParaRPr/>
          </a:p>
        </p:txBody>
      </p:sp>
      <p:sp>
        <p:nvSpPr>
          <p:cNvPr id="644" name="Google Shape;644;p90"/>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645" name="Google Shape;645;p90"/>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646" name="Google Shape;646;p90"/>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647" name="Google Shape;647;p90"/>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48" name="Google Shape;648;p90"/>
          <p:cNvPicPr preferRelativeResize="0"/>
          <p:nvPr/>
        </p:nvPicPr>
        <p:blipFill>
          <a:blip r:embed="rId3">
            <a:alphaModFix/>
          </a:blip>
          <a:stretch>
            <a:fillRect/>
          </a:stretch>
        </p:blipFill>
        <p:spPr>
          <a:xfrm>
            <a:off x="54050" y="683167"/>
            <a:ext cx="9144001" cy="440266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STRING MANIPULATIONS</a:t>
            </a:r>
            <a:endParaRPr/>
          </a:p>
        </p:txBody>
      </p:sp>
      <p:sp>
        <p:nvSpPr>
          <p:cNvPr id="654" name="Google Shape;654;p9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strlen() - calculates the length of a string</a:t>
            </a:r>
            <a:endParaRPr/>
          </a:p>
          <a:p>
            <a:pPr indent="0" lvl="0" marL="0" rtl="0" algn="l">
              <a:spcBef>
                <a:spcPts val="800"/>
              </a:spcBef>
              <a:spcAft>
                <a:spcPts val="0"/>
              </a:spcAft>
              <a:buClr>
                <a:schemeClr val="dk1"/>
              </a:buClr>
              <a:buSzPts val="1100"/>
              <a:buFont typeface="Arial"/>
              <a:buNone/>
            </a:pPr>
            <a:r>
              <a:rPr lang="en"/>
              <a:t>strcpy() - copies a string to another</a:t>
            </a:r>
            <a:endParaRPr/>
          </a:p>
          <a:p>
            <a:pPr indent="0" lvl="0" marL="0" rtl="0" algn="l">
              <a:spcBef>
                <a:spcPts val="800"/>
              </a:spcBef>
              <a:spcAft>
                <a:spcPts val="0"/>
              </a:spcAft>
              <a:buClr>
                <a:schemeClr val="dk1"/>
              </a:buClr>
              <a:buSzPts val="1100"/>
              <a:buFont typeface="Arial"/>
              <a:buNone/>
            </a:pPr>
            <a:r>
              <a:rPr lang="en"/>
              <a:t>strcmp() - compares two strings</a:t>
            </a:r>
            <a:endParaRPr/>
          </a:p>
          <a:p>
            <a:pPr indent="0" lvl="0" marL="0" rtl="0" algn="l">
              <a:spcBef>
                <a:spcPts val="800"/>
              </a:spcBef>
              <a:spcAft>
                <a:spcPts val="0"/>
              </a:spcAft>
              <a:buClr>
                <a:schemeClr val="dk1"/>
              </a:buClr>
              <a:buSzPts val="1100"/>
              <a:buFont typeface="Arial"/>
              <a:buNone/>
            </a:pPr>
            <a:r>
              <a:rPr lang="en"/>
              <a:t>strcat() - concatenates two strings</a:t>
            </a:r>
            <a:endParaRPr/>
          </a:p>
          <a:p>
            <a:pPr indent="0" lvl="0" marL="0" rtl="0" algn="l">
              <a:spcBef>
                <a:spcPts val="8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44" name="Google Shape;144;p20"/>
          <p:cNvSpPr txBox="1"/>
          <p:nvPr>
            <p:ph idx="1" type="body"/>
          </p:nvPr>
        </p:nvSpPr>
        <p:spPr>
          <a:xfrm>
            <a:off x="471488" y="1026914"/>
            <a:ext cx="59151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145" name="Google Shape;145;p20"/>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46" name="Google Shape;146;p20"/>
          <p:cNvPicPr preferRelativeResize="0"/>
          <p:nvPr/>
        </p:nvPicPr>
        <p:blipFill>
          <a:blip r:embed="rId3">
            <a:alphaModFix/>
          </a:blip>
          <a:stretch>
            <a:fillRect/>
          </a:stretch>
        </p:blipFill>
        <p:spPr>
          <a:xfrm>
            <a:off x="471500" y="205363"/>
            <a:ext cx="7886700" cy="494973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60" name="Google Shape;660;p9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61" name="Google Shape;661;p92"/>
          <p:cNvPicPr preferRelativeResize="0"/>
          <p:nvPr/>
        </p:nvPicPr>
        <p:blipFill>
          <a:blip r:embed="rId3">
            <a:alphaModFix/>
          </a:blip>
          <a:stretch>
            <a:fillRect/>
          </a:stretch>
        </p:blipFill>
        <p:spPr>
          <a:xfrm>
            <a:off x="552825" y="54075"/>
            <a:ext cx="7698550"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67" name="Google Shape;667;p9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68" name="Google Shape;668;p93"/>
          <p:cNvPicPr preferRelativeResize="0"/>
          <p:nvPr/>
        </p:nvPicPr>
        <p:blipFill>
          <a:blip r:embed="rId3">
            <a:alphaModFix/>
          </a:blip>
          <a:stretch>
            <a:fillRect/>
          </a:stretch>
        </p:blipFill>
        <p:spPr>
          <a:xfrm>
            <a:off x="628650" y="1369225"/>
            <a:ext cx="7886699" cy="1884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strcat() </a:t>
            </a:r>
            <a:r>
              <a:rPr lang="en" sz="1050">
                <a:highlight>
                  <a:srgbClr val="F9FAFC"/>
                </a:highlight>
                <a:latin typeface="Arial"/>
                <a:ea typeface="Arial"/>
                <a:cs typeface="Arial"/>
                <a:sym typeface="Arial"/>
              </a:rPr>
              <a:t>-&gt; concatenation - joins </a:t>
            </a:r>
            <a:endParaRPr sz="3000"/>
          </a:p>
        </p:txBody>
      </p:sp>
      <p:sp>
        <p:nvSpPr>
          <p:cNvPr id="674" name="Google Shape;674;p94"/>
          <p:cNvSpPr txBox="1"/>
          <p:nvPr>
            <p:ph idx="1" type="body"/>
          </p:nvPr>
        </p:nvSpPr>
        <p:spPr>
          <a:xfrm>
            <a:off x="628650" y="1369225"/>
            <a:ext cx="37041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None/>
            </a:pPr>
            <a:r>
              <a:t/>
            </a:r>
            <a:endParaRPr sz="1350">
              <a:highlight>
                <a:srgbClr val="F9FAFC"/>
              </a:highlight>
              <a:latin typeface="Arial"/>
              <a:ea typeface="Arial"/>
              <a:cs typeface="Arial"/>
              <a:sym typeface="Arial"/>
            </a:endParaRPr>
          </a:p>
          <a:p>
            <a:pPr indent="0" lvl="0" marL="0" rtl="0" algn="l">
              <a:spcBef>
                <a:spcPts val="800"/>
              </a:spcBef>
              <a:spcAft>
                <a:spcPts val="0"/>
              </a:spcAft>
              <a:buClr>
                <a:schemeClr val="dk1"/>
              </a:buClr>
              <a:buSzPct val="81481"/>
              <a:buFont typeface="Arial"/>
              <a:buNone/>
            </a:pPr>
            <a:r>
              <a:t/>
            </a:r>
            <a:endParaRPr sz="1350">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#include &lt;stdio.h&gt;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#include &lt;string.h&gt;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int main()</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char str1[30] = "Hello Team", str2[] = "start coding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 concatenates str1 and 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 the resultant string is stored in str1.</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strcat(str1, 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puts(str1);</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puts(str2);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printf("Length of string a = %zu \n",strlen(str2));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return 0;</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81481"/>
              <a:buFont typeface="Arial"/>
              <a:buNone/>
            </a:pPr>
            <a:r>
              <a:t/>
            </a:r>
            <a:endParaRPr sz="1350">
              <a:highlight>
                <a:srgbClr val="F9FAFC"/>
              </a:highlight>
              <a:latin typeface="Arial"/>
              <a:ea typeface="Arial"/>
              <a:cs typeface="Arial"/>
              <a:sym typeface="Arial"/>
            </a:endParaRPr>
          </a:p>
          <a:p>
            <a:pPr indent="0" lvl="0" marL="0" rtl="0" algn="l">
              <a:spcBef>
                <a:spcPts val="800"/>
              </a:spcBef>
              <a:spcAft>
                <a:spcPts val="0"/>
              </a:spcAft>
              <a:buNone/>
            </a:pPr>
            <a:r>
              <a:t/>
            </a:r>
            <a:endParaRPr sz="1350">
              <a:highlight>
                <a:srgbClr val="F9FAFC"/>
              </a:highlight>
              <a:latin typeface="Arial"/>
              <a:ea typeface="Arial"/>
              <a:cs typeface="Arial"/>
              <a:sym typeface="Arial"/>
            </a:endParaRPr>
          </a:p>
        </p:txBody>
      </p:sp>
      <p:pic>
        <p:nvPicPr>
          <p:cNvPr id="675" name="Google Shape;675;p94"/>
          <p:cNvPicPr preferRelativeResize="0"/>
          <p:nvPr/>
        </p:nvPicPr>
        <p:blipFill>
          <a:blip r:embed="rId3">
            <a:alphaModFix/>
          </a:blip>
          <a:stretch>
            <a:fillRect/>
          </a:stretch>
        </p:blipFill>
        <p:spPr>
          <a:xfrm>
            <a:off x="4531500" y="1369219"/>
            <a:ext cx="3846122" cy="357065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strlen() </a:t>
            </a:r>
            <a:r>
              <a:rPr lang="en" sz="1050">
                <a:highlight>
                  <a:srgbClr val="F9FAFC"/>
                </a:highlight>
                <a:latin typeface="Arial"/>
                <a:ea typeface="Arial"/>
                <a:cs typeface="Arial"/>
                <a:sym typeface="Arial"/>
              </a:rPr>
              <a:t>Note that the </a:t>
            </a:r>
            <a:r>
              <a:rPr lang="en" sz="750">
                <a:highlight>
                  <a:srgbClr val="F9FAFC"/>
                </a:highlight>
                <a:latin typeface="Courier New"/>
                <a:ea typeface="Courier New"/>
                <a:cs typeface="Courier New"/>
                <a:sym typeface="Courier New"/>
              </a:rPr>
              <a:t>strlen()</a:t>
            </a:r>
            <a:r>
              <a:rPr lang="en" sz="1050">
                <a:highlight>
                  <a:srgbClr val="F9FAFC"/>
                </a:highlight>
                <a:latin typeface="Arial"/>
                <a:ea typeface="Arial"/>
                <a:cs typeface="Arial"/>
                <a:sym typeface="Arial"/>
              </a:rPr>
              <a:t> function doesn't count the null character </a:t>
            </a:r>
            <a:r>
              <a:rPr lang="en" sz="750">
                <a:highlight>
                  <a:srgbClr val="F9FAFC"/>
                </a:highlight>
                <a:latin typeface="Courier New"/>
                <a:ea typeface="Courier New"/>
                <a:cs typeface="Courier New"/>
                <a:sym typeface="Courier New"/>
              </a:rPr>
              <a:t>\0</a:t>
            </a:r>
            <a:r>
              <a:rPr lang="en" sz="1050">
                <a:highlight>
                  <a:srgbClr val="F9FAFC"/>
                </a:highlight>
                <a:latin typeface="Arial"/>
                <a:ea typeface="Arial"/>
                <a:cs typeface="Arial"/>
                <a:sym typeface="Arial"/>
              </a:rPr>
              <a:t> while calculating the length.</a:t>
            </a:r>
            <a:endParaRPr/>
          </a:p>
        </p:txBody>
      </p:sp>
      <p:sp>
        <p:nvSpPr>
          <p:cNvPr id="681" name="Google Shape;681;p95"/>
          <p:cNvSpPr txBox="1"/>
          <p:nvPr>
            <p:ph idx="1" type="body"/>
          </p:nvPr>
        </p:nvSpPr>
        <p:spPr>
          <a:xfrm>
            <a:off x="5966950" y="1369225"/>
            <a:ext cx="2548500" cy="32634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rPr lang="en"/>
              <a:t>#include &lt;string.h&gt;</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char a[20]="Program";</a:t>
            </a:r>
            <a:endParaRPr/>
          </a:p>
          <a:p>
            <a:pPr indent="0" lvl="0" marL="0" rtl="0" algn="l">
              <a:spcBef>
                <a:spcPts val="800"/>
              </a:spcBef>
              <a:spcAft>
                <a:spcPts val="0"/>
              </a:spcAft>
              <a:buClr>
                <a:schemeClr val="dk1"/>
              </a:buClr>
              <a:buSzPct val="52380"/>
              <a:buFont typeface="Arial"/>
              <a:buNone/>
            </a:pPr>
            <a:r>
              <a:rPr lang="en"/>
              <a:t>    char b[20]={'P','r','o','g','r','a','m','\0'};</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 using the %zu format specifier to print size_t</a:t>
            </a:r>
            <a:endParaRPr/>
          </a:p>
          <a:p>
            <a:pPr indent="0" lvl="0" marL="0" rtl="0" algn="l">
              <a:spcBef>
                <a:spcPts val="800"/>
              </a:spcBef>
              <a:spcAft>
                <a:spcPts val="0"/>
              </a:spcAft>
              <a:buClr>
                <a:schemeClr val="dk1"/>
              </a:buClr>
              <a:buSzPct val="52380"/>
              <a:buFont typeface="Arial"/>
              <a:buNone/>
            </a:pPr>
            <a:r>
              <a:rPr lang="en"/>
              <a:t>    printf("Length of string a = %zu \n",strlen(a));</a:t>
            </a:r>
            <a:endParaRPr/>
          </a:p>
          <a:p>
            <a:pPr indent="0" lvl="0" marL="0" rtl="0" algn="l">
              <a:spcBef>
                <a:spcPts val="800"/>
              </a:spcBef>
              <a:spcAft>
                <a:spcPts val="0"/>
              </a:spcAft>
              <a:buClr>
                <a:schemeClr val="dk1"/>
              </a:buClr>
              <a:buSzPct val="52380"/>
              <a:buFont typeface="Arial"/>
              <a:buNone/>
            </a:pPr>
            <a:r>
              <a:rPr lang="en"/>
              <a:t>    printf("Length of string b = %zu \n",strlen(b));</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682" name="Google Shape;682;p95"/>
          <p:cNvPicPr preferRelativeResize="0"/>
          <p:nvPr/>
        </p:nvPicPr>
        <p:blipFill>
          <a:blip r:embed="rId3">
            <a:alphaModFix/>
          </a:blip>
          <a:stretch>
            <a:fillRect/>
          </a:stretch>
        </p:blipFill>
        <p:spPr>
          <a:xfrm>
            <a:off x="628650" y="1098125"/>
            <a:ext cx="5338299" cy="38754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Y zu?</a:t>
            </a:r>
            <a:endParaRPr/>
          </a:p>
        </p:txBody>
      </p:sp>
      <p:sp>
        <p:nvSpPr>
          <p:cNvPr id="688" name="Google Shape;688;p9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https://www.tutorialspoint.com/what-is-the-correct-way-to-use-printf-to-print-a-size-t-in-c-cplusplus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2" name="Shape 692"/>
        <p:cNvGrpSpPr/>
        <p:nvPr/>
      </p:nvGrpSpPr>
      <p:grpSpPr>
        <a:xfrm>
          <a:off x="0" y="0"/>
          <a:ext cx="0" cy="0"/>
          <a:chOff x="0" y="0"/>
          <a:chExt cx="0" cy="0"/>
        </a:xfrm>
      </p:grpSpPr>
      <p:sp>
        <p:nvSpPr>
          <p:cNvPr id="693" name="Google Shape;693;p97"/>
          <p:cNvSpPr txBox="1"/>
          <p:nvPr>
            <p:ph type="title"/>
          </p:nvPr>
        </p:nvSpPr>
        <p:spPr>
          <a:xfrm>
            <a:off x="628650" y="273848"/>
            <a:ext cx="7886700" cy="621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strcpy() -&gt;</a:t>
            </a:r>
            <a:r>
              <a:rPr lang="en" sz="1350">
                <a:highlight>
                  <a:srgbClr val="F9FAFC"/>
                </a:highlight>
                <a:latin typeface="Arial"/>
                <a:ea typeface="Arial"/>
                <a:cs typeface="Arial"/>
                <a:sym typeface="Arial"/>
              </a:rPr>
              <a:t>copy string</a:t>
            </a:r>
            <a:endParaRPr/>
          </a:p>
        </p:txBody>
      </p:sp>
      <p:sp>
        <p:nvSpPr>
          <p:cNvPr id="694" name="Google Shape;694;p97"/>
          <p:cNvSpPr txBox="1"/>
          <p:nvPr>
            <p:ph idx="1" type="body"/>
          </p:nvPr>
        </p:nvSpPr>
        <p:spPr>
          <a:xfrm>
            <a:off x="628650" y="1011701"/>
            <a:ext cx="7886700" cy="3621000"/>
          </a:xfrm>
          <a:prstGeom prst="rect">
            <a:avLst/>
          </a:prstGeom>
        </p:spPr>
        <p:txBody>
          <a:bodyPr anchorCtr="0" anchor="t" bIns="34275" lIns="68575" spcFirstLastPara="1" rIns="68575" wrap="square" tIns="34275">
            <a:normAutofit/>
          </a:bodyPr>
          <a:lstStyle/>
          <a:p>
            <a:pPr indent="0" lvl="0" marL="152400" marR="152400" rtl="0" algn="l">
              <a:lnSpc>
                <a:spcPct val="142857"/>
              </a:lnSpc>
              <a:spcBef>
                <a:spcPts val="0"/>
              </a:spcBef>
              <a:spcAft>
                <a:spcPts val="0"/>
              </a:spcAft>
              <a:buNone/>
            </a:pPr>
            <a:r>
              <a:rPr lang="en" sz="1050">
                <a:solidFill>
                  <a:srgbClr val="61AEEE"/>
                </a:solidFill>
                <a:highlight>
                  <a:srgbClr val="383B40"/>
                </a:highlight>
                <a:latin typeface="Courier New"/>
                <a:ea typeface="Courier New"/>
                <a:cs typeface="Courier New"/>
                <a:sym typeface="Courier New"/>
              </a:rPr>
              <a:t>strcpy</a:t>
            </a:r>
            <a:r>
              <a:rPr lang="en" sz="1050">
                <a:solidFill>
                  <a:srgbClr val="D3D3D3"/>
                </a:solidFill>
                <a:highlight>
                  <a:srgbClr val="383B40"/>
                </a:highlight>
                <a:latin typeface="Courier New"/>
                <a:ea typeface="Courier New"/>
                <a:cs typeface="Courier New"/>
                <a:sym typeface="Courier New"/>
              </a:rPr>
              <a:t>(destination, source);</a:t>
            </a:r>
            <a:endParaRPr sz="1050">
              <a:solidFill>
                <a:srgbClr val="D3D3D3"/>
              </a:solidFill>
              <a:highlight>
                <a:srgbClr val="383B40"/>
              </a:highlight>
              <a:latin typeface="Courier New"/>
              <a:ea typeface="Courier New"/>
              <a:cs typeface="Courier New"/>
              <a:sym typeface="Courier New"/>
            </a:endParaRPr>
          </a:p>
          <a:p>
            <a:pPr indent="0" lvl="0" marL="152400" marR="152400" rtl="0" algn="l">
              <a:lnSpc>
                <a:spcPct val="142857"/>
              </a:lnSpc>
              <a:spcBef>
                <a:spcPts val="1200"/>
              </a:spcBef>
              <a:spcAft>
                <a:spcPts val="0"/>
              </a:spcAft>
              <a:buNone/>
            </a:pPr>
            <a:r>
              <a:rPr lang="en" sz="1350">
                <a:latin typeface="Arial"/>
                <a:ea typeface="Arial"/>
                <a:cs typeface="Arial"/>
                <a:sym typeface="Arial"/>
              </a:rPr>
              <a:t>Note:</a:t>
            </a:r>
            <a:r>
              <a:rPr lang="en" sz="1350">
                <a:highlight>
                  <a:srgbClr val="F8FAFF"/>
                </a:highlight>
                <a:latin typeface="Arial"/>
                <a:ea typeface="Arial"/>
                <a:cs typeface="Arial"/>
                <a:sym typeface="Arial"/>
              </a:rPr>
              <a:t> When you use </a:t>
            </a:r>
            <a:r>
              <a:rPr lang="en" sz="1050">
                <a:latin typeface="Courier New"/>
                <a:ea typeface="Courier New"/>
                <a:cs typeface="Courier New"/>
                <a:sym typeface="Courier New"/>
              </a:rPr>
              <a:t>strcpy()</a:t>
            </a:r>
            <a:r>
              <a:rPr lang="en" sz="1350">
                <a:highlight>
                  <a:srgbClr val="F8FAFF"/>
                </a:highlight>
                <a:latin typeface="Arial"/>
                <a:ea typeface="Arial"/>
                <a:cs typeface="Arial"/>
                <a:sym typeface="Arial"/>
              </a:rPr>
              <a:t>, the size of the destination string should be large enough to store the copied string. Otherwise, it may result in </a:t>
            </a:r>
            <a:r>
              <a:rPr lang="en" sz="1350">
                <a:latin typeface="Arial"/>
                <a:ea typeface="Arial"/>
                <a:cs typeface="Arial"/>
                <a:sym typeface="Arial"/>
              </a:rPr>
              <a:t>undefined behavior</a:t>
            </a:r>
            <a:endParaRPr sz="1350">
              <a:latin typeface="Arial"/>
              <a:ea typeface="Arial"/>
              <a:cs typeface="Arial"/>
              <a:sym typeface="Arial"/>
            </a:endParaRPr>
          </a:p>
          <a:p>
            <a:pPr indent="0" lvl="0" marL="152400" marR="152400" rtl="0" algn="l">
              <a:lnSpc>
                <a:spcPct val="142857"/>
              </a:lnSpc>
              <a:spcBef>
                <a:spcPts val="1200"/>
              </a:spcBef>
              <a:spcAft>
                <a:spcPts val="0"/>
              </a:spcAft>
              <a:buClr>
                <a:schemeClr val="dk1"/>
              </a:buClr>
              <a:buSzPts val="1100"/>
              <a:buFont typeface="Arial"/>
              <a:buNone/>
            </a:pPr>
            <a:r>
              <a:t/>
            </a:r>
            <a:endParaRPr sz="1350">
              <a:latin typeface="Arial"/>
              <a:ea typeface="Arial"/>
              <a:cs typeface="Arial"/>
              <a:sym typeface="Arial"/>
            </a:endParaRPr>
          </a:p>
          <a:p>
            <a:pPr indent="0" lvl="0" marL="0" rtl="0" algn="l">
              <a:lnSpc>
                <a:spcPct val="136363"/>
              </a:lnSpc>
              <a:spcBef>
                <a:spcPts val="1200"/>
              </a:spcBef>
              <a:spcAft>
                <a:spcPts val="0"/>
              </a:spcAft>
              <a:buClr>
                <a:schemeClr val="dk1"/>
              </a:buClr>
              <a:buSzPts val="1100"/>
              <a:buFont typeface="Arial"/>
              <a:buNone/>
            </a:pPr>
            <a:r>
              <a:t/>
            </a:r>
            <a:endParaRPr sz="1100">
              <a:solidFill>
                <a:srgbClr val="D3D3D3"/>
              </a:solidFill>
              <a:latin typeface="Courier New"/>
              <a:ea typeface="Courier New"/>
              <a:cs typeface="Courier New"/>
              <a:sym typeface="Courier New"/>
            </a:endParaRPr>
          </a:p>
          <a:p>
            <a:pPr indent="0" lvl="0" marL="0" rtl="0" algn="l">
              <a:spcBef>
                <a:spcPts val="800"/>
              </a:spcBef>
              <a:spcAft>
                <a:spcPts val="0"/>
              </a:spcAft>
              <a:buNone/>
            </a:pPr>
            <a:r>
              <a:t/>
            </a:r>
            <a:endParaRPr/>
          </a:p>
        </p:txBody>
      </p:sp>
      <p:pic>
        <p:nvPicPr>
          <p:cNvPr id="695" name="Google Shape;695;p97"/>
          <p:cNvPicPr preferRelativeResize="0"/>
          <p:nvPr/>
        </p:nvPicPr>
        <p:blipFill>
          <a:blip r:embed="rId3">
            <a:alphaModFix/>
          </a:blip>
          <a:stretch>
            <a:fillRect/>
          </a:stretch>
        </p:blipFill>
        <p:spPr>
          <a:xfrm>
            <a:off x="834725" y="1938475"/>
            <a:ext cx="5111974" cy="3349700"/>
          </a:xfrm>
          <a:prstGeom prst="rect">
            <a:avLst/>
          </a:prstGeom>
          <a:noFill/>
          <a:ln>
            <a:noFill/>
          </a:ln>
        </p:spPr>
      </p:pic>
      <p:sp>
        <p:nvSpPr>
          <p:cNvPr id="696" name="Google Shape;696;p97"/>
          <p:cNvSpPr txBox="1"/>
          <p:nvPr>
            <p:ph idx="1" type="body"/>
          </p:nvPr>
        </p:nvSpPr>
        <p:spPr>
          <a:xfrm>
            <a:off x="6047100" y="1820550"/>
            <a:ext cx="3096900" cy="3323100"/>
          </a:xfrm>
          <a:prstGeom prst="rect">
            <a:avLst/>
          </a:prstGeom>
        </p:spPr>
        <p:txBody>
          <a:bodyPr anchorCtr="0" anchor="t" bIns="34275" lIns="68575" spcFirstLastPara="1" rIns="68575" wrap="square" tIns="34275">
            <a:normAutofit fontScale="25000" lnSpcReduction="20000"/>
          </a:bodyPr>
          <a:lstStyle/>
          <a:p>
            <a:pPr indent="0" lvl="0" marL="152400" marR="152400" rtl="0" algn="l">
              <a:lnSpc>
                <a:spcPct val="142857"/>
              </a:lnSpc>
              <a:spcBef>
                <a:spcPts val="0"/>
              </a:spcBef>
              <a:spcAft>
                <a:spcPts val="0"/>
              </a:spcAft>
              <a:buNone/>
            </a:pPr>
            <a:r>
              <a:rPr lang="en" sz="2950">
                <a:latin typeface="Arial"/>
                <a:ea typeface="Arial"/>
                <a:cs typeface="Arial"/>
                <a:sym typeface="Arial"/>
              </a:rPr>
              <a:t>#include &lt;stdio.h&gt;</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#include &lt;string.h&gt;</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int main() {</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char str1[20] = "C programming";</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char str2[20];</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 copying str1 to str2</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strcpy(str2, str1);</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puts(str2); // C programming</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return 0;</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t/>
            </a:r>
            <a:endParaRPr sz="1350">
              <a:latin typeface="Arial"/>
              <a:ea typeface="Arial"/>
              <a:cs typeface="Arial"/>
              <a:sym typeface="Arial"/>
            </a:endParaRPr>
          </a:p>
          <a:p>
            <a:pPr indent="0" lvl="0" marL="152400" marR="152400" rtl="0" algn="l">
              <a:lnSpc>
                <a:spcPct val="142857"/>
              </a:lnSpc>
              <a:spcBef>
                <a:spcPts val="1200"/>
              </a:spcBef>
              <a:spcAft>
                <a:spcPts val="0"/>
              </a:spcAft>
              <a:buNone/>
            </a:pPr>
            <a:r>
              <a:t/>
            </a:r>
            <a:endParaRPr sz="1350">
              <a:latin typeface="Arial"/>
              <a:ea typeface="Arial"/>
              <a:cs typeface="Arial"/>
              <a:sym typeface="Arial"/>
            </a:endParaRPr>
          </a:p>
          <a:p>
            <a:pPr indent="0" lvl="0" marL="0" rtl="0" algn="l">
              <a:lnSpc>
                <a:spcPct val="136363"/>
              </a:lnSpc>
              <a:spcBef>
                <a:spcPts val="1200"/>
              </a:spcBef>
              <a:spcAft>
                <a:spcPts val="0"/>
              </a:spcAft>
              <a:buNone/>
            </a:pPr>
            <a:r>
              <a:t/>
            </a:r>
            <a:endParaRPr sz="1100">
              <a:solidFill>
                <a:srgbClr val="D3D3D3"/>
              </a:solidFill>
              <a:latin typeface="Courier New"/>
              <a:ea typeface="Courier New"/>
              <a:cs typeface="Courier New"/>
              <a:sym typeface="Courier New"/>
            </a:endParaRPr>
          </a:p>
          <a:p>
            <a:pPr indent="0" lvl="0" marL="0" rtl="0" algn="l">
              <a:spcBef>
                <a:spcPts val="80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strcmp() -&gt; compare </a:t>
            </a:r>
            <a:endParaRPr/>
          </a:p>
        </p:txBody>
      </p:sp>
      <p:sp>
        <p:nvSpPr>
          <p:cNvPr id="702" name="Google Shape;702;p98"/>
          <p:cNvSpPr txBox="1"/>
          <p:nvPr>
            <p:ph idx="1" type="body"/>
          </p:nvPr>
        </p:nvSpPr>
        <p:spPr>
          <a:xfrm>
            <a:off x="4989050" y="1369225"/>
            <a:ext cx="3526200" cy="3727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03" name="Google Shape;703;p98"/>
          <p:cNvPicPr preferRelativeResize="0"/>
          <p:nvPr/>
        </p:nvPicPr>
        <p:blipFill>
          <a:blip r:embed="rId3">
            <a:alphaModFix/>
          </a:blip>
          <a:stretch>
            <a:fillRect/>
          </a:stretch>
        </p:blipFill>
        <p:spPr>
          <a:xfrm>
            <a:off x="628650" y="1143000"/>
            <a:ext cx="4223250" cy="4000499"/>
          </a:xfrm>
          <a:prstGeom prst="rect">
            <a:avLst/>
          </a:prstGeom>
          <a:noFill/>
          <a:ln>
            <a:noFill/>
          </a:ln>
        </p:spPr>
      </p:pic>
      <p:pic>
        <p:nvPicPr>
          <p:cNvPr id="704" name="Google Shape;704;p98"/>
          <p:cNvPicPr preferRelativeResize="0"/>
          <p:nvPr/>
        </p:nvPicPr>
        <p:blipFill>
          <a:blip r:embed="rId4">
            <a:alphaModFix/>
          </a:blip>
          <a:stretch>
            <a:fillRect/>
          </a:stretch>
        </p:blipFill>
        <p:spPr>
          <a:xfrm>
            <a:off x="4989050" y="1369225"/>
            <a:ext cx="3933125" cy="18097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8" name="Shape 708"/>
        <p:cNvGrpSpPr/>
        <p:nvPr/>
      </p:nvGrpSpPr>
      <p:grpSpPr>
        <a:xfrm>
          <a:off x="0" y="0"/>
          <a:ext cx="0" cy="0"/>
          <a:chOff x="0" y="0"/>
          <a:chExt cx="0" cy="0"/>
        </a:xfrm>
      </p:grpSpPr>
      <p:sp>
        <p:nvSpPr>
          <p:cNvPr id="709" name="Google Shape;709;p99"/>
          <p:cNvSpPr txBox="1"/>
          <p:nvPr>
            <p:ph type="title"/>
          </p:nvPr>
        </p:nvSpPr>
        <p:spPr>
          <a:xfrm>
            <a:off x="628650" y="273845"/>
            <a:ext cx="7886700" cy="1356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code</a:t>
            </a:r>
            <a:endParaRPr/>
          </a:p>
        </p:txBody>
      </p:sp>
      <p:sp>
        <p:nvSpPr>
          <p:cNvPr id="710" name="Google Shape;710;p99"/>
          <p:cNvSpPr txBox="1"/>
          <p:nvPr>
            <p:ph idx="1" type="body"/>
          </p:nvPr>
        </p:nvSpPr>
        <p:spPr>
          <a:xfrm>
            <a:off x="628650" y="471100"/>
            <a:ext cx="7886700" cy="3745800"/>
          </a:xfrm>
          <a:prstGeom prst="rect">
            <a:avLst/>
          </a:prstGeom>
        </p:spPr>
        <p:txBody>
          <a:bodyPr anchorCtr="0" anchor="t" bIns="34275" lIns="68575" spcFirstLastPara="1" rIns="68575" wrap="square" tIns="34275">
            <a:noAutofit/>
          </a:bodyPr>
          <a:lstStyle/>
          <a:p>
            <a:pPr indent="0" lvl="0" marL="0" rtl="0" algn="l">
              <a:lnSpc>
                <a:spcPct val="70000"/>
              </a:lnSpc>
              <a:spcBef>
                <a:spcPts val="800"/>
              </a:spcBef>
              <a:spcAft>
                <a:spcPts val="0"/>
              </a:spcAft>
              <a:buSzPts val="275"/>
              <a:buNone/>
            </a:pPr>
            <a:r>
              <a:rPr lang="en" sz="887">
                <a:solidFill>
                  <a:srgbClr val="880000"/>
                </a:solidFill>
                <a:highlight>
                  <a:srgbClr val="EEEEEE"/>
                </a:highlight>
                <a:latin typeface="Arial"/>
                <a:ea typeface="Arial"/>
                <a:cs typeface="Arial"/>
                <a:sym typeface="Arial"/>
              </a:rPr>
              <a:t>#include</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&lt;stdio.h&gt;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solidFill>
                  <a:srgbClr val="880000"/>
                </a:solidFill>
                <a:highlight>
                  <a:srgbClr val="EEEEEE"/>
                </a:highlight>
                <a:latin typeface="Arial"/>
                <a:ea typeface="Arial"/>
                <a:cs typeface="Arial"/>
                <a:sym typeface="Arial"/>
              </a:rPr>
              <a:t>#include</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&lt;string.h&gt;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solidFill>
                  <a:srgbClr val="000088"/>
                </a:solidFill>
                <a:highlight>
                  <a:srgbClr val="EEEEEE"/>
                </a:highlight>
                <a:latin typeface="Arial"/>
                <a:ea typeface="Arial"/>
                <a:cs typeface="Arial"/>
                <a:sym typeface="Arial"/>
              </a:rPr>
              <a:t>int</a:t>
            </a:r>
            <a:r>
              <a:rPr lang="en" sz="887">
                <a:highlight>
                  <a:srgbClr val="EEEEEE"/>
                </a:highlight>
                <a:latin typeface="Arial"/>
                <a:ea typeface="Arial"/>
                <a:cs typeface="Arial"/>
                <a:sym typeface="Arial"/>
              </a:rPr>
              <a:t> main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char</a:t>
            </a:r>
            <a:r>
              <a:rPr lang="en" sz="887">
                <a:highlight>
                  <a:srgbClr val="EEEEEE"/>
                </a:highlight>
                <a:latin typeface="Arial"/>
                <a:ea typeface="Arial"/>
                <a:cs typeface="Arial"/>
                <a:sym typeface="Arial"/>
              </a:rPr>
              <a:t> str1</a:t>
            </a:r>
            <a:r>
              <a:rPr lang="en" sz="887">
                <a:solidFill>
                  <a:srgbClr val="666600"/>
                </a:solidFill>
                <a:highlight>
                  <a:srgbClr val="EEEEEE"/>
                </a:highlight>
                <a:latin typeface="Arial"/>
                <a:ea typeface="Arial"/>
                <a:cs typeface="Arial"/>
                <a:sym typeface="Arial"/>
              </a:rPr>
              <a:t>[</a:t>
            </a:r>
            <a:r>
              <a:rPr lang="en" sz="887">
                <a:solidFill>
                  <a:srgbClr val="006666"/>
                </a:solidFill>
                <a:highlight>
                  <a:srgbClr val="EEEEEE"/>
                </a:highlight>
                <a:latin typeface="Arial"/>
                <a:ea typeface="Arial"/>
                <a:cs typeface="Arial"/>
                <a:sym typeface="Arial"/>
              </a:rPr>
              <a:t>15</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char</a:t>
            </a:r>
            <a:r>
              <a:rPr lang="en" sz="887">
                <a:highlight>
                  <a:srgbClr val="EEEEEE"/>
                </a:highlight>
                <a:latin typeface="Arial"/>
                <a:ea typeface="Arial"/>
                <a:cs typeface="Arial"/>
                <a:sym typeface="Arial"/>
              </a:rPr>
              <a:t> str2</a:t>
            </a:r>
            <a:r>
              <a:rPr lang="en" sz="887">
                <a:solidFill>
                  <a:srgbClr val="666600"/>
                </a:solidFill>
                <a:highlight>
                  <a:srgbClr val="EEEEEE"/>
                </a:highlight>
                <a:latin typeface="Arial"/>
                <a:ea typeface="Arial"/>
                <a:cs typeface="Arial"/>
                <a:sym typeface="Arial"/>
              </a:rPr>
              <a:t>[</a:t>
            </a:r>
            <a:r>
              <a:rPr lang="en" sz="887">
                <a:solidFill>
                  <a:srgbClr val="006666"/>
                </a:solidFill>
                <a:highlight>
                  <a:srgbClr val="EEEEEE"/>
                </a:highlight>
                <a:latin typeface="Arial"/>
                <a:ea typeface="Arial"/>
                <a:cs typeface="Arial"/>
                <a:sym typeface="Arial"/>
              </a:rPr>
              <a:t>15</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int</a:t>
            </a:r>
            <a:r>
              <a:rPr lang="en" sz="887">
                <a:highlight>
                  <a:srgbClr val="EEEEEE"/>
                </a:highlight>
                <a:latin typeface="Arial"/>
                <a:ea typeface="Arial"/>
                <a:cs typeface="Arial"/>
                <a:sym typeface="Arial"/>
              </a:rPr>
              <a:t> ret</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strcpy</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str1</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"abcdef"</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strcpy</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str2</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"ABCDEF"</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ret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strcmp</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str1</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str2</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if</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ret </a:t>
            </a:r>
            <a:r>
              <a:rPr lang="en" sz="887">
                <a:solidFill>
                  <a:srgbClr val="666600"/>
                </a:solidFill>
                <a:highlight>
                  <a:srgbClr val="EEEEEE"/>
                </a:highlight>
                <a:latin typeface="Arial"/>
                <a:ea typeface="Arial"/>
                <a:cs typeface="Arial"/>
                <a:sym typeface="Arial"/>
              </a:rPr>
              <a:t>&lt;</a:t>
            </a:r>
            <a:r>
              <a:rPr lang="en" sz="887">
                <a:highlight>
                  <a:srgbClr val="EEEEEE"/>
                </a:highlight>
                <a:latin typeface="Arial"/>
                <a:ea typeface="Arial"/>
                <a:cs typeface="Arial"/>
                <a:sym typeface="Arial"/>
              </a:rPr>
              <a:t> </a:t>
            </a:r>
            <a:r>
              <a:rPr lang="en" sz="887">
                <a:solidFill>
                  <a:srgbClr val="006666"/>
                </a:solidFill>
                <a:highlight>
                  <a:srgbClr val="EEEEEE"/>
                </a:highlight>
                <a:latin typeface="Arial"/>
                <a:ea typeface="Arial"/>
                <a:cs typeface="Arial"/>
                <a:sym typeface="Arial"/>
              </a:rPr>
              <a:t>0</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printf</a:t>
            </a:r>
            <a:r>
              <a:rPr lang="en" sz="887">
                <a:solidFill>
                  <a:srgbClr val="666600"/>
                </a:solidFill>
                <a:highlight>
                  <a:srgbClr val="EEEEEE"/>
                </a:highlight>
                <a:latin typeface="Arial"/>
                <a:ea typeface="Arial"/>
                <a:cs typeface="Arial"/>
                <a:sym typeface="Arial"/>
              </a:rPr>
              <a:t>(</a:t>
            </a:r>
            <a:r>
              <a:rPr lang="en" sz="887">
                <a:solidFill>
                  <a:srgbClr val="008800"/>
                </a:solidFill>
                <a:highlight>
                  <a:srgbClr val="EEEEEE"/>
                </a:highlight>
                <a:latin typeface="Arial"/>
                <a:ea typeface="Arial"/>
                <a:cs typeface="Arial"/>
                <a:sym typeface="Arial"/>
              </a:rPr>
              <a:t>"str1 is less than str2"</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else</a:t>
            </a: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if</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ret </a:t>
            </a:r>
            <a:r>
              <a:rPr lang="en" sz="887">
                <a:solidFill>
                  <a:srgbClr val="666600"/>
                </a:solidFill>
                <a:highlight>
                  <a:srgbClr val="EEEEEE"/>
                </a:highlight>
                <a:latin typeface="Arial"/>
                <a:ea typeface="Arial"/>
                <a:cs typeface="Arial"/>
                <a:sym typeface="Arial"/>
              </a:rPr>
              <a:t>&gt;</a:t>
            </a:r>
            <a:r>
              <a:rPr lang="en" sz="887">
                <a:highlight>
                  <a:srgbClr val="EEEEEE"/>
                </a:highlight>
                <a:latin typeface="Arial"/>
                <a:ea typeface="Arial"/>
                <a:cs typeface="Arial"/>
                <a:sym typeface="Arial"/>
              </a:rPr>
              <a:t> </a:t>
            </a:r>
            <a:r>
              <a:rPr lang="en" sz="887">
                <a:solidFill>
                  <a:srgbClr val="006666"/>
                </a:solidFill>
                <a:highlight>
                  <a:srgbClr val="EEEEEE"/>
                </a:highlight>
                <a:latin typeface="Arial"/>
                <a:ea typeface="Arial"/>
                <a:cs typeface="Arial"/>
                <a:sym typeface="Arial"/>
              </a:rPr>
              <a:t>0</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printf</a:t>
            </a:r>
            <a:r>
              <a:rPr lang="en" sz="887">
                <a:solidFill>
                  <a:srgbClr val="666600"/>
                </a:solidFill>
                <a:highlight>
                  <a:srgbClr val="EEEEEE"/>
                </a:highlight>
                <a:latin typeface="Arial"/>
                <a:ea typeface="Arial"/>
                <a:cs typeface="Arial"/>
                <a:sym typeface="Arial"/>
              </a:rPr>
              <a:t>(</a:t>
            </a:r>
            <a:r>
              <a:rPr lang="en" sz="887">
                <a:solidFill>
                  <a:srgbClr val="008800"/>
                </a:solidFill>
                <a:highlight>
                  <a:srgbClr val="EEEEEE"/>
                </a:highlight>
                <a:latin typeface="Arial"/>
                <a:ea typeface="Arial"/>
                <a:cs typeface="Arial"/>
                <a:sym typeface="Arial"/>
              </a:rPr>
              <a:t>"str2 is less than str1"</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else</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printf</a:t>
            </a:r>
            <a:r>
              <a:rPr lang="en" sz="887">
                <a:solidFill>
                  <a:srgbClr val="666600"/>
                </a:solidFill>
                <a:highlight>
                  <a:srgbClr val="EEEEEE"/>
                </a:highlight>
                <a:latin typeface="Arial"/>
                <a:ea typeface="Arial"/>
                <a:cs typeface="Arial"/>
                <a:sym typeface="Arial"/>
              </a:rPr>
              <a:t>(</a:t>
            </a:r>
            <a:r>
              <a:rPr lang="en" sz="887">
                <a:solidFill>
                  <a:srgbClr val="008800"/>
                </a:solidFill>
                <a:highlight>
                  <a:srgbClr val="EEEEEE"/>
                </a:highlight>
                <a:latin typeface="Arial"/>
                <a:ea typeface="Arial"/>
                <a:cs typeface="Arial"/>
                <a:sym typeface="Arial"/>
              </a:rPr>
              <a:t>"str1 is equal to str2"</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return</a:t>
            </a:r>
            <a:r>
              <a:rPr lang="en" sz="887">
                <a:solidFill>
                  <a:srgbClr val="666600"/>
                </a:solidFill>
                <a:highlight>
                  <a:srgbClr val="EEEEEE"/>
                </a:highlight>
                <a:latin typeface="Arial"/>
                <a:ea typeface="Arial"/>
                <a:cs typeface="Arial"/>
                <a:sym typeface="Arial"/>
              </a:rPr>
              <a:t>(</a:t>
            </a:r>
            <a:r>
              <a:rPr lang="en" sz="887">
                <a:solidFill>
                  <a:srgbClr val="006666"/>
                </a:solidFill>
                <a:highlight>
                  <a:srgbClr val="EEEEEE"/>
                </a:highlight>
                <a:latin typeface="Arial"/>
                <a:ea typeface="Arial"/>
                <a:cs typeface="Arial"/>
                <a:sym typeface="Arial"/>
              </a:rPr>
              <a:t>0</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95000"/>
              </a:lnSpc>
              <a:spcBef>
                <a:spcPts val="0"/>
              </a:spcBef>
              <a:spcAft>
                <a:spcPts val="0"/>
              </a:spcAft>
              <a:buSzPts val="275"/>
              <a:buNone/>
            </a:pPr>
            <a:r>
              <a:rPr lang="en" sz="887">
                <a:solidFill>
                  <a:srgbClr val="666600"/>
                </a:solidFill>
                <a:highlight>
                  <a:srgbClr val="EEEEEE"/>
                </a:highlight>
                <a:latin typeface="Arial"/>
                <a:ea typeface="Arial"/>
                <a:cs typeface="Arial"/>
                <a:sym typeface="Arial"/>
              </a:rPr>
              <a:t>}</a:t>
            </a:r>
            <a:endParaRPr sz="525"/>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0"/>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just">
              <a:lnSpc>
                <a:spcPct val="130000"/>
              </a:lnSpc>
              <a:spcBef>
                <a:spcPts val="400"/>
              </a:spcBef>
              <a:spcAft>
                <a:spcPts val="0"/>
              </a:spcAft>
              <a:buClr>
                <a:schemeClr val="dk1"/>
              </a:buClr>
              <a:buSzPct val="50000"/>
              <a:buFont typeface="Arial"/>
              <a:buNone/>
            </a:pPr>
            <a:r>
              <a:rPr lang="en" sz="2200">
                <a:solidFill>
                  <a:srgbClr val="610B38"/>
                </a:solidFill>
                <a:highlight>
                  <a:srgbClr val="FFFFFF"/>
                </a:highlight>
                <a:latin typeface="Arial"/>
                <a:ea typeface="Arial"/>
                <a:cs typeface="Arial"/>
                <a:sym typeface="Arial"/>
              </a:rPr>
              <a:t>Bitwise Operator in C</a:t>
            </a:r>
            <a:endParaRPr sz="2200">
              <a:solidFill>
                <a:srgbClr val="610B38"/>
              </a:solidFill>
              <a:highlight>
                <a:srgbClr val="FFFFFF"/>
              </a:highlight>
              <a:latin typeface="Arial"/>
              <a:ea typeface="Arial"/>
              <a:cs typeface="Arial"/>
              <a:sym typeface="Arial"/>
            </a:endParaRPr>
          </a:p>
          <a:p>
            <a:pPr indent="0" lvl="0" marL="0" rtl="0" algn="l">
              <a:spcBef>
                <a:spcPts val="600"/>
              </a:spcBef>
              <a:spcAft>
                <a:spcPts val="0"/>
              </a:spcAft>
              <a:buNone/>
            </a:pPr>
            <a:r>
              <a:t/>
            </a:r>
            <a:endParaRPr/>
          </a:p>
        </p:txBody>
      </p:sp>
      <p:sp>
        <p:nvSpPr>
          <p:cNvPr id="716" name="Google Shape;716;p10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The bitwise operators are the operators used to perform the operations on the data at the bit-level. When we perform the bitwise operations, then it is also known as bit-level programming. It consists of two digits, either 0 or 1. It is mainly used in numerical computations to make the calculations faster.</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722" name="Google Shape;722;p10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23" name="Google Shape;723;p101"/>
          <p:cNvPicPr preferRelativeResize="0"/>
          <p:nvPr/>
        </p:nvPicPr>
        <p:blipFill>
          <a:blip r:embed="rId3">
            <a:alphaModFix/>
          </a:blip>
          <a:stretch>
            <a:fillRect/>
          </a:stretch>
        </p:blipFill>
        <p:spPr>
          <a:xfrm>
            <a:off x="628650" y="1136150"/>
            <a:ext cx="7886700" cy="3496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JUST FOR FUN :)</a:t>
            </a:r>
            <a:endParaRPr/>
          </a:p>
        </p:txBody>
      </p:sp>
      <p:sp>
        <p:nvSpPr>
          <p:cNvPr id="152" name="Google Shape;152;p2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https://github.com/ragaPriya224/hcl-basic_C/blob/master/Programmer_dictionary_beginner.pdf</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0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729" name="Google Shape;729;p10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30" name="Google Shape;730;p102"/>
          <p:cNvPicPr preferRelativeResize="0"/>
          <p:nvPr/>
        </p:nvPicPr>
        <p:blipFill>
          <a:blip r:embed="rId3">
            <a:alphaModFix/>
          </a:blip>
          <a:stretch>
            <a:fillRect/>
          </a:stretch>
        </p:blipFill>
        <p:spPr>
          <a:xfrm>
            <a:off x="628650" y="1369225"/>
            <a:ext cx="7886700" cy="32634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03"/>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400"/>
              </a:spcBef>
              <a:spcAft>
                <a:spcPts val="400"/>
              </a:spcAft>
              <a:buNone/>
            </a:pPr>
            <a:r>
              <a:rPr lang="en" sz="1600">
                <a:solidFill>
                  <a:srgbClr val="610B4B"/>
                </a:solidFill>
                <a:highlight>
                  <a:srgbClr val="FFFFFF"/>
                </a:highlight>
                <a:latin typeface="Arial"/>
                <a:ea typeface="Arial"/>
                <a:cs typeface="Arial"/>
                <a:sym typeface="Arial"/>
              </a:rPr>
              <a:t>Bitwise AND operator</a:t>
            </a:r>
            <a:endParaRPr/>
          </a:p>
        </p:txBody>
      </p:sp>
      <p:sp>
        <p:nvSpPr>
          <p:cNvPr id="736" name="Google Shape;736;p103"/>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37" name="Google Shape;737;p103"/>
          <p:cNvSpPr txBox="1"/>
          <p:nvPr>
            <p:ph idx="2" type="body"/>
          </p:nvPr>
        </p:nvSpPr>
        <p:spPr>
          <a:xfrm>
            <a:off x="629841" y="1878806"/>
            <a:ext cx="3868200" cy="2763300"/>
          </a:xfrm>
          <a:prstGeom prst="rect">
            <a:avLst/>
          </a:prstGeom>
        </p:spPr>
        <p:txBody>
          <a:bodyPr anchorCtr="0" anchor="t" bIns="34275" lIns="68575" spcFirstLastPara="1" rIns="68575" wrap="square" tIns="34275">
            <a:normAutofit fontScale="85000" lnSpcReduction="10000"/>
          </a:bodyPr>
          <a:lstStyle/>
          <a:p>
            <a:pPr indent="0" lvl="0" marL="0" rtl="0" algn="l">
              <a:spcBef>
                <a:spcPts val="800"/>
              </a:spcBef>
              <a:spcAft>
                <a:spcPts val="0"/>
              </a:spcAft>
              <a:buClr>
                <a:schemeClr val="dk1"/>
              </a:buClr>
              <a:buSzPct val="52380"/>
              <a:buFont typeface="Arial"/>
              <a:buNone/>
            </a:pPr>
            <a:r>
              <a:rPr lang="en"/>
              <a:t>#include &lt;stdio.h&gt;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a=6, b=14;  // variable declarations  </a:t>
            </a:r>
            <a:endParaRPr/>
          </a:p>
          <a:p>
            <a:pPr indent="0" lvl="0" marL="0" rtl="0" algn="l">
              <a:spcBef>
                <a:spcPts val="800"/>
              </a:spcBef>
              <a:spcAft>
                <a:spcPts val="0"/>
              </a:spcAft>
              <a:buClr>
                <a:schemeClr val="dk1"/>
              </a:buClr>
              <a:buSzPct val="52380"/>
              <a:buFont typeface="Arial"/>
              <a:buNone/>
            </a:pPr>
            <a:r>
              <a:rPr lang="en"/>
              <a:t>   printf("The output of the Bitwise AND operator a&amp;b is %d",a&amp;b);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sp>
        <p:nvSpPr>
          <p:cNvPr id="738" name="Google Shape;738;p103"/>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39" name="Google Shape;739;p103"/>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just">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in the above code, we have created two variables, i.e., 'a' and 'b'. The values of 'a' and 'b' are 6 and 14 respectively. The binary value of 'a' and 'b' are 0110 and 1110, respectively. When we apply the AND operator between these two variables,</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None/>
            </a:pPr>
            <a:r>
              <a:rPr b="1" lang="en" sz="1200">
                <a:solidFill>
                  <a:srgbClr val="333333"/>
                </a:solidFill>
                <a:highlight>
                  <a:srgbClr val="FFFFFF"/>
                </a:highlight>
                <a:latin typeface="Roboto"/>
                <a:ea typeface="Roboto"/>
                <a:cs typeface="Roboto"/>
                <a:sym typeface="Roboto"/>
              </a:rPr>
              <a:t>a AND b = 0110 &amp; 1110 = 0110</a:t>
            </a:r>
            <a:endParaRPr b="1"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ts val="1100"/>
              <a:buFont typeface="Arial"/>
              <a:buNone/>
            </a:pPr>
            <a:r>
              <a:t/>
            </a:r>
            <a:endParaRPr b="1"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pic>
        <p:nvPicPr>
          <p:cNvPr id="740" name="Google Shape;740;p103"/>
          <p:cNvPicPr preferRelativeResize="0"/>
          <p:nvPr/>
        </p:nvPicPr>
        <p:blipFill>
          <a:blip r:embed="rId3">
            <a:alphaModFix/>
          </a:blip>
          <a:stretch>
            <a:fillRect/>
          </a:stretch>
        </p:blipFill>
        <p:spPr>
          <a:xfrm>
            <a:off x="4364475" y="3434875"/>
            <a:ext cx="4924425" cy="17746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4"/>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n" sz="1200">
                <a:solidFill>
                  <a:srgbClr val="333333"/>
                </a:solidFill>
                <a:highlight>
                  <a:srgbClr val="FFFFFF"/>
                </a:highlight>
                <a:latin typeface="Roboto"/>
                <a:ea typeface="Roboto"/>
                <a:cs typeface="Roboto"/>
                <a:sym typeface="Roboto"/>
              </a:rPr>
              <a:t> bitwise OR operator</a:t>
            </a:r>
            <a:endParaRPr/>
          </a:p>
        </p:txBody>
      </p:sp>
      <p:sp>
        <p:nvSpPr>
          <p:cNvPr id="746" name="Google Shape;746;p104"/>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47" name="Google Shape;747;p104"/>
          <p:cNvSpPr txBox="1"/>
          <p:nvPr>
            <p:ph idx="2" type="body"/>
          </p:nvPr>
        </p:nvSpPr>
        <p:spPr>
          <a:xfrm>
            <a:off x="629841" y="1878806"/>
            <a:ext cx="3868200" cy="2763300"/>
          </a:xfrm>
          <a:prstGeom prst="rect">
            <a:avLst/>
          </a:prstGeom>
        </p:spPr>
        <p:txBody>
          <a:bodyPr anchorCtr="0" anchor="t" bIns="34275" lIns="68575" spcFirstLastPara="1" rIns="68575" wrap="square" tIns="34275">
            <a:normAutofit fontScale="85000" lnSpcReduction="10000"/>
          </a:bodyPr>
          <a:lstStyle/>
          <a:p>
            <a:pPr indent="0" lvl="0" marL="0" rtl="0" algn="l">
              <a:spcBef>
                <a:spcPts val="800"/>
              </a:spcBef>
              <a:spcAft>
                <a:spcPts val="0"/>
              </a:spcAft>
              <a:buClr>
                <a:schemeClr val="dk1"/>
              </a:buClr>
              <a:buSzPct val="52380"/>
              <a:buFont typeface="Arial"/>
              <a:buNone/>
            </a:pPr>
            <a:r>
              <a:rPr lang="en"/>
              <a:t>#include &lt;stdio.h&gt;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a=23,b=10;  // variable declarations  </a:t>
            </a:r>
            <a:endParaRPr/>
          </a:p>
          <a:p>
            <a:pPr indent="0" lvl="0" marL="0" rtl="0" algn="l">
              <a:spcBef>
                <a:spcPts val="800"/>
              </a:spcBef>
              <a:spcAft>
                <a:spcPts val="0"/>
              </a:spcAft>
              <a:buClr>
                <a:schemeClr val="dk1"/>
              </a:buClr>
              <a:buSzPct val="52380"/>
              <a:buFont typeface="Arial"/>
              <a:buNone/>
            </a:pPr>
            <a:r>
              <a:rPr lang="en"/>
              <a:t>   printf("The output of the Bitwise OR operator a|b is %d",a|b);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sp>
        <p:nvSpPr>
          <p:cNvPr id="748" name="Google Shape;748;p104"/>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49" name="Google Shape;749;p104"/>
          <p:cNvSpPr txBox="1"/>
          <p:nvPr>
            <p:ph idx="4" type="body"/>
          </p:nvPr>
        </p:nvSpPr>
        <p:spPr>
          <a:xfrm>
            <a:off x="4629150" y="2827175"/>
            <a:ext cx="3887400" cy="1814700"/>
          </a:xfrm>
          <a:prstGeom prst="rect">
            <a:avLst/>
          </a:prstGeom>
        </p:spPr>
        <p:txBody>
          <a:bodyPr anchorCtr="0" anchor="t" bIns="34275" lIns="68575" spcFirstLastPara="1" rIns="68575" wrap="square" tIns="34275">
            <a:normAutofit fontScale="70000" lnSpcReduction="20000"/>
          </a:bodyPr>
          <a:lstStyle/>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We consider two variables,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a = 23;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b = 10;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The binary representation of the above two variables would be: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a = 0001 0111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b = 0000 1010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When we apply the bitwise OR operator in the above two variables, i.e., a|b , then the output would be:  </a:t>
            </a:r>
            <a:endParaRPr sz="1200">
              <a:latin typeface="Roboto"/>
              <a:ea typeface="Roboto"/>
              <a:cs typeface="Roboto"/>
              <a:sym typeface="Roboto"/>
            </a:endParaRPr>
          </a:p>
          <a:p>
            <a:pPr indent="0" lvl="0" marL="0" rtl="0" algn="l">
              <a:spcBef>
                <a:spcPts val="800"/>
              </a:spcBef>
              <a:spcAft>
                <a:spcPts val="0"/>
              </a:spcAft>
              <a:buClr>
                <a:schemeClr val="dk1"/>
              </a:buClr>
              <a:buSzPct val="91666"/>
              <a:buFont typeface="Arial"/>
              <a:buNone/>
            </a:pPr>
            <a:r>
              <a:rPr lang="en" sz="1200">
                <a:latin typeface="Roboto"/>
                <a:ea typeface="Roboto"/>
                <a:cs typeface="Roboto"/>
                <a:sym typeface="Roboto"/>
              </a:rPr>
              <a:t>Result = 0001 1111 </a:t>
            </a:r>
            <a:endParaRPr sz="1200">
              <a:latin typeface="Roboto"/>
              <a:ea typeface="Roboto"/>
              <a:cs typeface="Roboto"/>
              <a:sym typeface="Roboto"/>
            </a:endParaRPr>
          </a:p>
          <a:p>
            <a:pPr indent="0" lvl="0" marL="0" rtl="0" algn="l">
              <a:spcBef>
                <a:spcPts val="800"/>
              </a:spcBef>
              <a:spcAft>
                <a:spcPts val="0"/>
              </a:spcAft>
              <a:buNone/>
            </a:pPr>
            <a:r>
              <a:t/>
            </a:r>
            <a:endParaRPr sz="1200">
              <a:latin typeface="Roboto"/>
              <a:ea typeface="Roboto"/>
              <a:cs typeface="Roboto"/>
              <a:sym typeface="Roboto"/>
            </a:endParaRPr>
          </a:p>
        </p:txBody>
      </p:sp>
      <p:pic>
        <p:nvPicPr>
          <p:cNvPr id="750" name="Google Shape;750;p104"/>
          <p:cNvPicPr preferRelativeResize="0"/>
          <p:nvPr/>
        </p:nvPicPr>
        <p:blipFill>
          <a:blip r:embed="rId3">
            <a:alphaModFix/>
          </a:blip>
          <a:stretch>
            <a:fillRect/>
          </a:stretch>
        </p:blipFill>
        <p:spPr>
          <a:xfrm>
            <a:off x="4608875" y="1260875"/>
            <a:ext cx="3927951" cy="15310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5"/>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400"/>
              </a:spcBef>
              <a:spcAft>
                <a:spcPts val="0"/>
              </a:spcAft>
              <a:buClr>
                <a:schemeClr val="dk1"/>
              </a:buClr>
              <a:buSzPts val="1100"/>
              <a:buFont typeface="Arial"/>
              <a:buNone/>
            </a:pPr>
            <a:r>
              <a:rPr lang="en" sz="1600">
                <a:solidFill>
                  <a:srgbClr val="610B4B"/>
                </a:solidFill>
                <a:highlight>
                  <a:srgbClr val="FFFFFF"/>
                </a:highlight>
                <a:latin typeface="Arial"/>
                <a:ea typeface="Arial"/>
                <a:cs typeface="Arial"/>
                <a:sym typeface="Arial"/>
              </a:rPr>
              <a:t>Bitwise exclusive OR operator</a:t>
            </a:r>
            <a:endParaRPr sz="1600">
              <a:solidFill>
                <a:srgbClr val="610B4B"/>
              </a:solidFill>
              <a:highlight>
                <a:srgbClr val="FFFFFF"/>
              </a:highlight>
              <a:latin typeface="Arial"/>
              <a:ea typeface="Arial"/>
              <a:cs typeface="Arial"/>
              <a:sym typeface="Arial"/>
            </a:endParaRPr>
          </a:p>
          <a:p>
            <a:pPr indent="0" lvl="0" marL="0" rtl="0" algn="just">
              <a:lnSpc>
                <a:spcPct val="115000"/>
              </a:lnSpc>
              <a:spcBef>
                <a:spcPts val="1200"/>
              </a:spcBef>
              <a:spcAft>
                <a:spcPts val="1200"/>
              </a:spcAft>
              <a:buNone/>
            </a:pPr>
            <a:r>
              <a:rPr lang="en" sz="1200">
                <a:solidFill>
                  <a:srgbClr val="333333"/>
                </a:solidFill>
                <a:highlight>
                  <a:srgbClr val="FFFFFF"/>
                </a:highlight>
                <a:latin typeface="Roboto"/>
                <a:ea typeface="Roboto"/>
                <a:cs typeface="Roboto"/>
                <a:sym typeface="Roboto"/>
              </a:rPr>
              <a:t>Bitwise exclusive OR operator is denoted by (^) symbol. Two operands are written on both sides of the exclusive OR operator. If the corresponding bit of any of the operand is 1 then the output would be 1, otherwise 0.</a:t>
            </a:r>
            <a:endParaRPr/>
          </a:p>
        </p:txBody>
      </p:sp>
      <p:sp>
        <p:nvSpPr>
          <p:cNvPr id="756" name="Google Shape;756;p105"/>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57" name="Google Shape;757;p105"/>
          <p:cNvSpPr txBox="1"/>
          <p:nvPr>
            <p:ph idx="2" type="body"/>
          </p:nvPr>
        </p:nvSpPr>
        <p:spPr>
          <a:xfrm>
            <a:off x="629841" y="1878806"/>
            <a:ext cx="3868200" cy="2763300"/>
          </a:xfrm>
          <a:prstGeom prst="rect">
            <a:avLst/>
          </a:prstGeom>
        </p:spPr>
        <p:txBody>
          <a:bodyPr anchorCtr="0" anchor="t" bIns="34275" lIns="68575" spcFirstLastPara="1" rIns="68575" wrap="square" tIns="34275">
            <a:normAutofit fontScale="85000" lnSpcReduction="10000"/>
          </a:bodyPr>
          <a:lstStyle/>
          <a:p>
            <a:pPr indent="0" lvl="0" marL="0" rtl="0" algn="l">
              <a:spcBef>
                <a:spcPts val="800"/>
              </a:spcBef>
              <a:spcAft>
                <a:spcPts val="0"/>
              </a:spcAft>
              <a:buClr>
                <a:schemeClr val="dk1"/>
              </a:buClr>
              <a:buSzPct val="52380"/>
              <a:buFont typeface="Arial"/>
              <a:buNone/>
            </a:pPr>
            <a:r>
              <a:rPr lang="en"/>
              <a:t>#include &lt;stdio.h&gt;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a=12,b=10;  // variable declarations  </a:t>
            </a:r>
            <a:endParaRPr/>
          </a:p>
          <a:p>
            <a:pPr indent="0" lvl="0" marL="0" rtl="0" algn="l">
              <a:spcBef>
                <a:spcPts val="800"/>
              </a:spcBef>
              <a:spcAft>
                <a:spcPts val="0"/>
              </a:spcAft>
              <a:buClr>
                <a:schemeClr val="dk1"/>
              </a:buClr>
              <a:buSzPct val="52380"/>
              <a:buFont typeface="Arial"/>
              <a:buNone/>
            </a:pPr>
            <a:r>
              <a:rPr lang="en"/>
              <a:t>   printf("The output of the Bitwise exclusive OR operator a^b is %d",a^b);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sp>
        <p:nvSpPr>
          <p:cNvPr id="758" name="Google Shape;758;p105"/>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59" name="Google Shape;759;p105"/>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fontScale="70000" lnSpcReduction="20000"/>
          </a:bodyPr>
          <a:lstStyle/>
          <a:p>
            <a:pPr indent="0" lvl="0" marL="0" rtl="0" algn="l">
              <a:spcBef>
                <a:spcPts val="800"/>
              </a:spcBef>
              <a:spcAft>
                <a:spcPts val="0"/>
              </a:spcAft>
              <a:buClr>
                <a:schemeClr val="dk1"/>
              </a:buClr>
              <a:buSzPct val="52380"/>
              <a:buFont typeface="Arial"/>
              <a:buNone/>
            </a:pPr>
            <a:r>
              <a:rPr lang="en"/>
              <a:t>We consider two variables a and b,  </a:t>
            </a:r>
            <a:endParaRPr/>
          </a:p>
          <a:p>
            <a:pPr indent="0" lvl="0" marL="0" rtl="0" algn="l">
              <a:spcBef>
                <a:spcPts val="800"/>
              </a:spcBef>
              <a:spcAft>
                <a:spcPts val="0"/>
              </a:spcAft>
              <a:buClr>
                <a:schemeClr val="dk1"/>
              </a:buClr>
              <a:buSzPct val="52380"/>
              <a:buFont typeface="Arial"/>
              <a:buNone/>
            </a:pPr>
            <a:r>
              <a:rPr lang="en"/>
              <a:t>a = 12;  </a:t>
            </a:r>
            <a:endParaRPr/>
          </a:p>
          <a:p>
            <a:pPr indent="0" lvl="0" marL="0" rtl="0" algn="l">
              <a:spcBef>
                <a:spcPts val="800"/>
              </a:spcBef>
              <a:spcAft>
                <a:spcPts val="0"/>
              </a:spcAft>
              <a:buClr>
                <a:schemeClr val="dk1"/>
              </a:buClr>
              <a:buSzPct val="52380"/>
              <a:buFont typeface="Arial"/>
              <a:buNone/>
            </a:pPr>
            <a:r>
              <a:rPr lang="en"/>
              <a:t>b = 10;  </a:t>
            </a:r>
            <a:endParaRPr/>
          </a:p>
          <a:p>
            <a:pPr indent="0" lvl="0" marL="0" rtl="0" algn="l">
              <a:spcBef>
                <a:spcPts val="800"/>
              </a:spcBef>
              <a:spcAft>
                <a:spcPts val="0"/>
              </a:spcAft>
              <a:buClr>
                <a:schemeClr val="dk1"/>
              </a:buClr>
              <a:buSzPct val="52380"/>
              <a:buFont typeface="Arial"/>
              <a:buNone/>
            </a:pPr>
            <a:r>
              <a:rPr lang="en"/>
              <a:t>The binary representation of the above two variables would be:  </a:t>
            </a:r>
            <a:endParaRPr/>
          </a:p>
          <a:p>
            <a:pPr indent="0" lvl="0" marL="0" rtl="0" algn="l">
              <a:spcBef>
                <a:spcPts val="800"/>
              </a:spcBef>
              <a:spcAft>
                <a:spcPts val="0"/>
              </a:spcAft>
              <a:buClr>
                <a:schemeClr val="dk1"/>
              </a:buClr>
              <a:buSzPct val="52380"/>
              <a:buFont typeface="Arial"/>
              <a:buNone/>
            </a:pPr>
            <a:r>
              <a:rPr lang="en"/>
              <a:t>a = 0000 1100  </a:t>
            </a:r>
            <a:endParaRPr/>
          </a:p>
          <a:p>
            <a:pPr indent="0" lvl="0" marL="0" rtl="0" algn="l">
              <a:spcBef>
                <a:spcPts val="800"/>
              </a:spcBef>
              <a:spcAft>
                <a:spcPts val="0"/>
              </a:spcAft>
              <a:buClr>
                <a:schemeClr val="dk1"/>
              </a:buClr>
              <a:buSzPct val="52380"/>
              <a:buFont typeface="Arial"/>
              <a:buNone/>
            </a:pPr>
            <a:r>
              <a:rPr lang="en"/>
              <a:t>b = 0000 1010  </a:t>
            </a:r>
            <a:endParaRPr/>
          </a:p>
          <a:p>
            <a:pPr indent="0" lvl="0" marL="0" rtl="0" algn="l">
              <a:spcBef>
                <a:spcPts val="800"/>
              </a:spcBef>
              <a:spcAft>
                <a:spcPts val="0"/>
              </a:spcAft>
              <a:buClr>
                <a:schemeClr val="dk1"/>
              </a:buClr>
              <a:buSzPct val="52380"/>
              <a:buFont typeface="Arial"/>
              <a:buNone/>
            </a:pPr>
            <a:r>
              <a:rPr lang="en"/>
              <a:t>When we apply the bitwise exclusive OR operator in the above two variables (a^b), then the result would be:  </a:t>
            </a:r>
            <a:endParaRPr/>
          </a:p>
          <a:p>
            <a:pPr indent="0" lvl="0" marL="0" rtl="0" algn="l">
              <a:spcBef>
                <a:spcPts val="800"/>
              </a:spcBef>
              <a:spcAft>
                <a:spcPts val="0"/>
              </a:spcAft>
              <a:buClr>
                <a:schemeClr val="dk1"/>
              </a:buClr>
              <a:buSzPct val="52380"/>
              <a:buFont typeface="Arial"/>
              <a:buNone/>
            </a:pPr>
            <a:r>
              <a:rPr lang="en"/>
              <a:t>Result = 0000 1110 </a:t>
            </a:r>
            <a:endParaRPr/>
          </a:p>
          <a:p>
            <a:pPr indent="0" lvl="0" marL="0" rtl="0" algn="l">
              <a:spcBef>
                <a:spcPts val="800"/>
              </a:spcBef>
              <a:spcAft>
                <a:spcPts val="0"/>
              </a:spcAft>
              <a:buNone/>
            </a:pPr>
            <a:r>
              <a:t/>
            </a:r>
            <a:endParaRPr/>
          </a:p>
        </p:txBody>
      </p:sp>
      <p:pic>
        <p:nvPicPr>
          <p:cNvPr id="760" name="Google Shape;760;p105"/>
          <p:cNvPicPr preferRelativeResize="0"/>
          <p:nvPr/>
        </p:nvPicPr>
        <p:blipFill>
          <a:blip r:embed="rId3">
            <a:alphaModFix/>
          </a:blip>
          <a:stretch>
            <a:fillRect/>
          </a:stretch>
        </p:blipFill>
        <p:spPr>
          <a:xfrm>
            <a:off x="730425" y="4381500"/>
            <a:ext cx="5886450" cy="7620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6"/>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400"/>
              </a:spcBef>
              <a:spcAft>
                <a:spcPts val="0"/>
              </a:spcAft>
              <a:buClr>
                <a:schemeClr val="dk1"/>
              </a:buClr>
              <a:buSzPts val="1100"/>
              <a:buFont typeface="Arial"/>
              <a:buNone/>
            </a:pPr>
            <a:r>
              <a:rPr lang="en" sz="1600">
                <a:solidFill>
                  <a:srgbClr val="610B4B"/>
                </a:solidFill>
                <a:highlight>
                  <a:srgbClr val="FFFFFF"/>
                </a:highlight>
                <a:latin typeface="Arial"/>
                <a:ea typeface="Arial"/>
                <a:cs typeface="Arial"/>
                <a:sym typeface="Arial"/>
              </a:rPr>
              <a:t>Bitwise complement operator</a:t>
            </a:r>
            <a:endParaRPr sz="1600">
              <a:solidFill>
                <a:srgbClr val="610B4B"/>
              </a:solidFill>
              <a:highlight>
                <a:srgbClr val="FFFFFF"/>
              </a:highlight>
              <a:latin typeface="Arial"/>
              <a:ea typeface="Arial"/>
              <a:cs typeface="Arial"/>
              <a:sym typeface="Arial"/>
            </a:endParaRPr>
          </a:p>
          <a:p>
            <a:pPr indent="0" lvl="0" marL="0" rtl="0" algn="l">
              <a:spcBef>
                <a:spcPts val="400"/>
              </a:spcBef>
              <a:spcAft>
                <a:spcPts val="0"/>
              </a:spcAft>
              <a:buNone/>
            </a:pPr>
            <a:r>
              <a:t/>
            </a:r>
            <a:endParaRPr sz="1600">
              <a:solidFill>
                <a:srgbClr val="610B4B"/>
              </a:solidFill>
              <a:highlight>
                <a:srgbClr val="FFFFFF"/>
              </a:highlight>
              <a:latin typeface="Arial"/>
              <a:ea typeface="Arial"/>
              <a:cs typeface="Arial"/>
              <a:sym typeface="Arial"/>
            </a:endParaRPr>
          </a:p>
        </p:txBody>
      </p:sp>
      <p:sp>
        <p:nvSpPr>
          <p:cNvPr id="766" name="Google Shape;766;p106"/>
          <p:cNvSpPr txBox="1"/>
          <p:nvPr>
            <p:ph idx="1" type="body"/>
          </p:nvPr>
        </p:nvSpPr>
        <p:spPr>
          <a:xfrm>
            <a:off x="629841" y="1260872"/>
            <a:ext cx="3868200" cy="618000"/>
          </a:xfrm>
          <a:prstGeom prst="rect">
            <a:avLst/>
          </a:prstGeom>
        </p:spPr>
        <p:txBody>
          <a:bodyPr anchorCtr="0" anchor="b" bIns="34275" lIns="68575" spcFirstLastPara="1" rIns="68575" wrap="square" tIns="34275">
            <a:normAutofit lnSpcReduction="20000"/>
          </a:bodyPr>
          <a:lstStyle/>
          <a:p>
            <a:pPr indent="0" lvl="0" marL="0" rtl="0" algn="just">
              <a:lnSpc>
                <a:spcPct val="115000"/>
              </a:lnSpc>
              <a:spcBef>
                <a:spcPts val="1200"/>
              </a:spcBef>
              <a:spcAft>
                <a:spcPts val="1200"/>
              </a:spcAft>
              <a:buClr>
                <a:schemeClr val="dk1"/>
              </a:buClr>
              <a:buSzPts val="1100"/>
              <a:buFont typeface="Arial"/>
              <a:buNone/>
            </a:pPr>
            <a:r>
              <a:rPr b="0" lang="en" sz="1200">
                <a:solidFill>
                  <a:srgbClr val="333333"/>
                </a:solidFill>
                <a:highlight>
                  <a:srgbClr val="FFFFFF"/>
                </a:highlight>
                <a:latin typeface="Roboto"/>
                <a:ea typeface="Roboto"/>
                <a:cs typeface="Roboto"/>
                <a:sym typeface="Roboto"/>
              </a:rPr>
              <a:t>The bitwise complement operator is also known as one's complement operator. It is represented by the symbol tilde (~).</a:t>
            </a:r>
            <a:endParaRPr/>
          </a:p>
        </p:txBody>
      </p:sp>
      <p:sp>
        <p:nvSpPr>
          <p:cNvPr id="767" name="Google Shape;767;p106"/>
          <p:cNvSpPr txBox="1"/>
          <p:nvPr>
            <p:ph idx="2" type="body"/>
          </p:nvPr>
        </p:nvSpPr>
        <p:spPr>
          <a:xfrm>
            <a:off x="629841" y="1878806"/>
            <a:ext cx="3868200" cy="2763300"/>
          </a:xfrm>
          <a:prstGeom prst="rect">
            <a:avLst/>
          </a:prstGeom>
        </p:spPr>
        <p:txBody>
          <a:bodyPr anchorCtr="0" anchor="t" bIns="34275" lIns="68575" spcFirstLastPara="1" rIns="68575" wrap="square" tIns="34275">
            <a:normAutofit fontScale="62500" lnSpcReduction="10000"/>
          </a:bodyPr>
          <a:lstStyle/>
          <a:p>
            <a:pPr indent="0" lvl="0" marL="0" rtl="0" algn="just">
              <a:lnSpc>
                <a:spcPct val="115000"/>
              </a:lnSpc>
              <a:spcBef>
                <a:spcPts val="1200"/>
              </a:spcBef>
              <a:spcAft>
                <a:spcPts val="0"/>
              </a:spcAft>
              <a:buNone/>
            </a:pPr>
            <a:r>
              <a:rPr lang="en" sz="1200">
                <a:solidFill>
                  <a:srgbClr val="333333"/>
                </a:solidFill>
                <a:highlight>
                  <a:srgbClr val="FFFFFF"/>
                </a:highlight>
                <a:latin typeface="Roboto"/>
                <a:ea typeface="Roboto"/>
                <a:cs typeface="Roboto"/>
                <a:sym typeface="Roboto"/>
              </a:rPr>
              <a:t>It takes only one operand or variable and performs complement operation on an operand. When we apply the complement operation on any bits, then </a:t>
            </a:r>
            <a:r>
              <a:rPr lang="en" sz="1200">
                <a:solidFill>
                  <a:srgbClr val="333333"/>
                </a:solidFill>
                <a:highlight>
                  <a:srgbClr val="FFFF00"/>
                </a:highlight>
                <a:latin typeface="Roboto"/>
                <a:ea typeface="Roboto"/>
                <a:cs typeface="Roboto"/>
                <a:sym typeface="Roboto"/>
              </a:rPr>
              <a:t>0 becomes 1 and 1 becomes 0.</a:t>
            </a:r>
            <a:endParaRPr sz="1200">
              <a:solidFill>
                <a:srgbClr val="333333"/>
              </a:solidFill>
              <a:highlight>
                <a:srgbClr val="FFFF00"/>
              </a:highlight>
              <a:latin typeface="Roboto"/>
              <a:ea typeface="Roboto"/>
              <a:cs typeface="Roboto"/>
              <a:sym typeface="Roboto"/>
            </a:endParaRPr>
          </a:p>
          <a:p>
            <a:pPr indent="0" lvl="0" marL="0" rtl="0" algn="l">
              <a:spcBef>
                <a:spcPts val="1200"/>
              </a:spcBef>
              <a:spcAft>
                <a:spcPts val="0"/>
              </a:spcAft>
              <a:buClr>
                <a:schemeClr val="dk1"/>
              </a:buClr>
              <a:buSzPct val="52380"/>
              <a:buFont typeface="Arial"/>
              <a:buNone/>
            </a:pPr>
            <a:r>
              <a:rPr lang="en"/>
              <a:t>If we have a variable named 'a',  </a:t>
            </a:r>
            <a:endParaRPr/>
          </a:p>
          <a:p>
            <a:pPr indent="0" lvl="0" marL="0" rtl="0" algn="l">
              <a:spcBef>
                <a:spcPts val="800"/>
              </a:spcBef>
              <a:spcAft>
                <a:spcPts val="0"/>
              </a:spcAft>
              <a:buClr>
                <a:schemeClr val="dk1"/>
              </a:buClr>
              <a:buSzPct val="52380"/>
              <a:buFont typeface="Arial"/>
              <a:buNone/>
            </a:pPr>
            <a:r>
              <a:rPr lang="en"/>
              <a:t>a = 8;  </a:t>
            </a:r>
            <a:endParaRPr/>
          </a:p>
          <a:p>
            <a:pPr indent="0" lvl="0" marL="0" rtl="0" algn="l">
              <a:spcBef>
                <a:spcPts val="800"/>
              </a:spcBef>
              <a:spcAft>
                <a:spcPts val="0"/>
              </a:spcAft>
              <a:buClr>
                <a:schemeClr val="dk1"/>
              </a:buClr>
              <a:buSzPct val="52380"/>
              <a:buFont typeface="Arial"/>
              <a:buNone/>
            </a:pPr>
            <a:r>
              <a:rPr lang="en"/>
              <a:t>The binary representation of the above variable is given below:  </a:t>
            </a:r>
            <a:endParaRPr/>
          </a:p>
          <a:p>
            <a:pPr indent="0" lvl="0" marL="0" rtl="0" algn="l">
              <a:spcBef>
                <a:spcPts val="800"/>
              </a:spcBef>
              <a:spcAft>
                <a:spcPts val="0"/>
              </a:spcAft>
              <a:buClr>
                <a:schemeClr val="dk1"/>
              </a:buClr>
              <a:buSzPct val="52380"/>
              <a:buFont typeface="Arial"/>
              <a:buNone/>
            </a:pPr>
            <a:r>
              <a:rPr lang="en"/>
              <a:t>a = 1000  </a:t>
            </a:r>
            <a:endParaRPr/>
          </a:p>
          <a:p>
            <a:pPr indent="0" lvl="0" marL="0" rtl="0" algn="l">
              <a:spcBef>
                <a:spcPts val="800"/>
              </a:spcBef>
              <a:spcAft>
                <a:spcPts val="0"/>
              </a:spcAft>
              <a:buClr>
                <a:schemeClr val="dk1"/>
              </a:buClr>
              <a:buSzPct val="52380"/>
              <a:buFont typeface="Arial"/>
              <a:buNone/>
            </a:pPr>
            <a:r>
              <a:rPr lang="en"/>
              <a:t>When we apply the bitwise complement operator to the operand, then the output would be:  </a:t>
            </a:r>
            <a:endParaRPr/>
          </a:p>
          <a:p>
            <a:pPr indent="0" lvl="0" marL="0" rtl="0" algn="l">
              <a:spcBef>
                <a:spcPts val="800"/>
              </a:spcBef>
              <a:spcAft>
                <a:spcPts val="0"/>
              </a:spcAft>
              <a:buClr>
                <a:schemeClr val="dk1"/>
              </a:buClr>
              <a:buSzPct val="52380"/>
              <a:buFont typeface="Arial"/>
              <a:buNone/>
            </a:pPr>
            <a:r>
              <a:rPr lang="en"/>
              <a:t>Result = 0111  </a:t>
            </a:r>
            <a:endParaRPr/>
          </a:p>
          <a:p>
            <a:pPr indent="0" lvl="0" marL="0" rtl="0" algn="l">
              <a:spcBef>
                <a:spcPts val="800"/>
              </a:spcBef>
              <a:spcAft>
                <a:spcPts val="0"/>
              </a:spcAft>
              <a:buNone/>
            </a:pPr>
            <a:r>
              <a:t/>
            </a:r>
            <a:endParaRPr/>
          </a:p>
        </p:txBody>
      </p:sp>
      <p:sp>
        <p:nvSpPr>
          <p:cNvPr id="768" name="Google Shape;768;p106"/>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69" name="Google Shape;769;p106"/>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fontScale="92500" lnSpcReduction="20000"/>
          </a:bodyPr>
          <a:lstStyle/>
          <a:p>
            <a:pPr indent="0" lvl="0" marL="0" rtl="0" algn="l">
              <a:spcBef>
                <a:spcPts val="800"/>
              </a:spcBef>
              <a:spcAft>
                <a:spcPts val="0"/>
              </a:spcAft>
              <a:buClr>
                <a:schemeClr val="dk1"/>
              </a:buClr>
              <a:buSzPct val="52380"/>
              <a:buFont typeface="Arial"/>
              <a:buNone/>
            </a:pPr>
            <a:r>
              <a:rPr lang="en"/>
              <a:t>#include &lt;stdio.h&gt;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a=8;  // variable declarations  </a:t>
            </a:r>
            <a:endParaRPr/>
          </a:p>
          <a:p>
            <a:pPr indent="0" lvl="0" marL="0" rtl="0" algn="l">
              <a:spcBef>
                <a:spcPts val="800"/>
              </a:spcBef>
              <a:spcAft>
                <a:spcPts val="0"/>
              </a:spcAft>
              <a:buClr>
                <a:schemeClr val="dk1"/>
              </a:buClr>
              <a:buSzPct val="52380"/>
              <a:buFont typeface="Arial"/>
              <a:buNone/>
            </a:pPr>
            <a:r>
              <a:rPr lang="en"/>
              <a:t>   printf("The output of the Bitwise complement operator ~a is %d",~a);  </a:t>
            </a:r>
            <a:endParaRPr/>
          </a:p>
          <a:p>
            <a:pPr indent="0" lvl="0" marL="0" rtl="0" algn="l">
              <a:spcBef>
                <a:spcPts val="800"/>
              </a:spcBef>
              <a:spcAft>
                <a:spcPts val="0"/>
              </a:spcAft>
              <a:buClr>
                <a:schemeClr val="dk1"/>
              </a:buClr>
              <a:buSzPct val="52380"/>
              <a:buFont typeface="Arial"/>
              <a:buNone/>
            </a:pPr>
            <a:r>
              <a:rPr lang="en"/>
              <a:t>   return 0;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None/>
            </a:pPr>
            <a:r>
              <a:t/>
            </a:r>
            <a:endParaRPr/>
          </a:p>
        </p:txBody>
      </p:sp>
      <p:pic>
        <p:nvPicPr>
          <p:cNvPr id="770" name="Google Shape;770;p106"/>
          <p:cNvPicPr preferRelativeResize="0"/>
          <p:nvPr/>
        </p:nvPicPr>
        <p:blipFill>
          <a:blip r:embed="rId3">
            <a:alphaModFix/>
          </a:blip>
          <a:stretch>
            <a:fillRect/>
          </a:stretch>
        </p:blipFill>
        <p:spPr>
          <a:xfrm>
            <a:off x="686675" y="4253950"/>
            <a:ext cx="5762625" cy="7426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7"/>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400"/>
              </a:spcBef>
              <a:spcAft>
                <a:spcPts val="400"/>
              </a:spcAft>
              <a:buNone/>
            </a:pPr>
            <a:r>
              <a:rPr lang="en" sz="1600">
                <a:solidFill>
                  <a:srgbClr val="610B4B"/>
                </a:solidFill>
                <a:highlight>
                  <a:srgbClr val="FFFFFF"/>
                </a:highlight>
                <a:latin typeface="Arial"/>
                <a:ea typeface="Arial"/>
                <a:cs typeface="Arial"/>
                <a:sym typeface="Arial"/>
              </a:rPr>
              <a:t>Bitwise shift operators</a:t>
            </a:r>
            <a:endParaRPr/>
          </a:p>
        </p:txBody>
      </p:sp>
      <p:sp>
        <p:nvSpPr>
          <p:cNvPr id="776" name="Google Shape;776;p107"/>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77" name="Google Shape;777;p107"/>
          <p:cNvSpPr txBox="1"/>
          <p:nvPr>
            <p:ph idx="2" type="body"/>
          </p:nvPr>
        </p:nvSpPr>
        <p:spPr>
          <a:xfrm>
            <a:off x="629841" y="1878806"/>
            <a:ext cx="3868200" cy="27633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Clr>
                <a:schemeClr val="dk1"/>
              </a:buClr>
              <a:buSzPts val="1100"/>
              <a:buFont typeface="Arial"/>
              <a:buNone/>
            </a:pPr>
            <a:r>
              <a:rPr lang="en"/>
              <a:t>The bitwise shift operators will shift the bits either on the left-side or right-side. Therefore, we can say that the bitwise shift operator is divided into two categories:</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Left-shift operator</a:t>
            </a:r>
            <a:endParaRPr/>
          </a:p>
          <a:p>
            <a:pPr indent="0" lvl="0" marL="0" rtl="0" algn="l">
              <a:spcBef>
                <a:spcPts val="800"/>
              </a:spcBef>
              <a:spcAft>
                <a:spcPts val="0"/>
              </a:spcAft>
              <a:buClr>
                <a:schemeClr val="dk1"/>
              </a:buClr>
              <a:buSzPts val="1100"/>
              <a:buFont typeface="Arial"/>
              <a:buNone/>
            </a:pPr>
            <a:r>
              <a:rPr lang="en"/>
              <a:t>Right-shift operator</a:t>
            </a:r>
            <a:endParaRPr/>
          </a:p>
          <a:p>
            <a:pPr indent="0" lvl="0" marL="0" rtl="0" algn="l">
              <a:spcBef>
                <a:spcPts val="800"/>
              </a:spcBef>
              <a:spcAft>
                <a:spcPts val="0"/>
              </a:spcAft>
              <a:buNone/>
            </a:pPr>
            <a:r>
              <a:t/>
            </a:r>
            <a:endParaRPr/>
          </a:p>
        </p:txBody>
      </p:sp>
      <p:sp>
        <p:nvSpPr>
          <p:cNvPr id="778" name="Google Shape;778;p107"/>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779" name="Google Shape;779;p107"/>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fontScale="77500" lnSpcReduction="20000"/>
          </a:bodyPr>
          <a:lstStyle/>
          <a:p>
            <a:pPr indent="-292576" lvl="0" marL="685800" rtl="0" algn="l">
              <a:lnSpc>
                <a:spcPct val="158000"/>
              </a:lnSpc>
              <a:spcBef>
                <a:spcPts val="0"/>
              </a:spcBef>
              <a:spcAft>
                <a:spcPts val="0"/>
              </a:spcAft>
              <a:buClr>
                <a:srgbClr val="273239"/>
              </a:buClr>
              <a:buSzPct val="100000"/>
              <a:buAutoNum type="arabicPeriod"/>
            </a:pPr>
            <a:r>
              <a:rPr lang="en" sz="1300">
                <a:solidFill>
                  <a:srgbClr val="273239"/>
                </a:solidFill>
                <a:highlight>
                  <a:srgbClr val="FFFFFF"/>
                </a:highlight>
                <a:latin typeface="Arial"/>
                <a:ea typeface="Arial"/>
                <a:cs typeface="Arial"/>
                <a:sym typeface="Arial"/>
              </a:rPr>
              <a:t>The </a:t>
            </a:r>
            <a:r>
              <a:rPr b="1" lang="en" sz="1300">
                <a:solidFill>
                  <a:srgbClr val="273239"/>
                </a:solidFill>
                <a:highlight>
                  <a:srgbClr val="FFFFFF"/>
                </a:highlight>
                <a:latin typeface="Arial"/>
                <a:ea typeface="Arial"/>
                <a:cs typeface="Arial"/>
                <a:sym typeface="Arial"/>
              </a:rPr>
              <a:t>&lt;&lt; (left shift)</a:t>
            </a:r>
            <a:r>
              <a:rPr lang="en" sz="1300">
                <a:solidFill>
                  <a:srgbClr val="273239"/>
                </a:solidFill>
                <a:highlight>
                  <a:srgbClr val="FFFFFF"/>
                </a:highlight>
                <a:latin typeface="Arial"/>
                <a:ea typeface="Arial"/>
                <a:cs typeface="Arial"/>
                <a:sym typeface="Arial"/>
              </a:rPr>
              <a:t> in C or C++ takes two numbers, left shifts the bits of the first operand, the second operand decides the number of places to shift. </a:t>
            </a:r>
            <a:endParaRPr sz="1300">
              <a:solidFill>
                <a:srgbClr val="273239"/>
              </a:solidFill>
              <a:highlight>
                <a:srgbClr val="FFFFFF"/>
              </a:highlight>
              <a:latin typeface="Arial"/>
              <a:ea typeface="Arial"/>
              <a:cs typeface="Arial"/>
              <a:sym typeface="Arial"/>
            </a:endParaRPr>
          </a:p>
          <a:p>
            <a:pPr indent="-292576" lvl="0" marL="685800" rtl="0" algn="l">
              <a:lnSpc>
                <a:spcPct val="158000"/>
              </a:lnSpc>
              <a:spcBef>
                <a:spcPts val="0"/>
              </a:spcBef>
              <a:spcAft>
                <a:spcPts val="0"/>
              </a:spcAft>
              <a:buClr>
                <a:srgbClr val="273239"/>
              </a:buClr>
              <a:buSzPct val="100000"/>
              <a:buAutoNum type="arabicPeriod"/>
            </a:pPr>
            <a:r>
              <a:rPr lang="en" sz="1300">
                <a:solidFill>
                  <a:srgbClr val="273239"/>
                </a:solidFill>
                <a:highlight>
                  <a:srgbClr val="FFFFFF"/>
                </a:highlight>
                <a:latin typeface="Arial"/>
                <a:ea typeface="Arial"/>
                <a:cs typeface="Arial"/>
                <a:sym typeface="Arial"/>
              </a:rPr>
              <a:t>The </a:t>
            </a:r>
            <a:r>
              <a:rPr b="1" lang="en" sz="1300">
                <a:solidFill>
                  <a:srgbClr val="273239"/>
                </a:solidFill>
                <a:highlight>
                  <a:srgbClr val="FFFFFF"/>
                </a:highlight>
                <a:latin typeface="Arial"/>
                <a:ea typeface="Arial"/>
                <a:cs typeface="Arial"/>
                <a:sym typeface="Arial"/>
              </a:rPr>
              <a:t>&gt;&gt; (right shift)</a:t>
            </a:r>
            <a:r>
              <a:rPr lang="en" sz="1300">
                <a:solidFill>
                  <a:srgbClr val="273239"/>
                </a:solidFill>
                <a:highlight>
                  <a:srgbClr val="FFFFFF"/>
                </a:highlight>
                <a:latin typeface="Arial"/>
                <a:ea typeface="Arial"/>
                <a:cs typeface="Arial"/>
                <a:sym typeface="Arial"/>
              </a:rPr>
              <a:t> in C or C++ takes two numbers, right shifts the bits of the first operand, the second operand decides the number of places to shift. </a:t>
            </a:r>
            <a:endParaRPr sz="1300">
              <a:solidFill>
                <a:srgbClr val="273239"/>
              </a:solidFill>
              <a:highlight>
                <a:srgbClr val="FFFFFF"/>
              </a:highlight>
              <a:latin typeface="Arial"/>
              <a:ea typeface="Arial"/>
              <a:cs typeface="Arial"/>
              <a:sym typeface="Arial"/>
            </a:endParaRPr>
          </a:p>
          <a:p>
            <a:pPr indent="0" lvl="0" marL="457200" rtl="0" algn="l">
              <a:lnSpc>
                <a:spcPct val="158000"/>
              </a:lnSpc>
              <a:spcBef>
                <a:spcPts val="3600"/>
              </a:spcBef>
              <a:spcAft>
                <a:spcPts val="0"/>
              </a:spcAft>
              <a:buNone/>
            </a:pPr>
            <a:r>
              <a:t/>
            </a:r>
            <a:endParaRPr sz="1300">
              <a:solidFill>
                <a:srgbClr val="273239"/>
              </a:solidFill>
              <a:highlight>
                <a:srgbClr val="FFFFFF"/>
              </a:highlight>
              <a:latin typeface="Arial"/>
              <a:ea typeface="Arial"/>
              <a:cs typeface="Arial"/>
              <a:sym typeface="Arial"/>
            </a:endParaRPr>
          </a:p>
          <a:p>
            <a:pPr indent="0" lvl="0" marL="0" rtl="0" algn="l">
              <a:spcBef>
                <a:spcPts val="360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785" name="Google Shape;785;p108"/>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 The result is 00010010</a:t>
            </a:r>
            <a:endParaRPr/>
          </a:p>
          <a:p>
            <a:pPr indent="0" lvl="0" marL="0" rtl="0" algn="l">
              <a:spcBef>
                <a:spcPts val="800"/>
              </a:spcBef>
              <a:spcAft>
                <a:spcPts val="0"/>
              </a:spcAft>
              <a:buClr>
                <a:schemeClr val="dk1"/>
              </a:buClr>
              <a:buSzPts val="1100"/>
              <a:buFont typeface="Arial"/>
              <a:buNone/>
            </a:pPr>
            <a:r>
              <a:rPr lang="en"/>
              <a:t>    printf("b&lt;&lt;1 = %d\n", b &lt;&lt; 1);</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Clr>
                <a:schemeClr val="dk1"/>
              </a:buClr>
              <a:buSzPts val="1100"/>
              <a:buFont typeface="Arial"/>
              <a:buNone/>
            </a:pPr>
            <a:r>
              <a:rPr lang="en"/>
              <a:t>    // The result is 00000100</a:t>
            </a:r>
            <a:endParaRPr/>
          </a:p>
          <a:p>
            <a:pPr indent="0" lvl="0" marL="0" rtl="0" algn="l">
              <a:spcBef>
                <a:spcPts val="800"/>
              </a:spcBef>
              <a:spcAft>
                <a:spcPts val="0"/>
              </a:spcAft>
              <a:buClr>
                <a:schemeClr val="dk1"/>
              </a:buClr>
              <a:buSzPts val="1100"/>
              <a:buFont typeface="Arial"/>
              <a:buNone/>
            </a:pPr>
            <a:r>
              <a:rPr lang="en"/>
              <a:t>    printf("b&gt;&gt;1 = %d\n", b &gt;&gt; 1);</a:t>
            </a:r>
            <a:endParaRPr/>
          </a:p>
          <a:p>
            <a:pPr indent="0" lvl="0" marL="0" rtl="0" algn="l">
              <a:spcBef>
                <a:spcPts val="800"/>
              </a:spcBef>
              <a:spcAft>
                <a:spcPts val="0"/>
              </a:spcAft>
              <a:buNone/>
            </a:pPr>
            <a:r>
              <a:t/>
            </a:r>
            <a:endParaRPr/>
          </a:p>
        </p:txBody>
      </p:sp>
      <p:sp>
        <p:nvSpPr>
          <p:cNvPr id="786" name="Google Shape;786;p108"/>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OUTPUT:</a:t>
            </a:r>
            <a:br>
              <a:rPr lang="en"/>
            </a:br>
            <a:endParaRPr/>
          </a:p>
          <a:p>
            <a:pPr indent="0" lvl="0" marL="0" rtl="0" algn="l">
              <a:spcBef>
                <a:spcPts val="800"/>
              </a:spcBef>
              <a:spcAft>
                <a:spcPts val="0"/>
              </a:spcAft>
              <a:buNone/>
            </a:pPr>
            <a:r>
              <a:rPr lang="en" sz="1200">
                <a:solidFill>
                  <a:srgbClr val="273239"/>
                </a:solidFill>
                <a:latin typeface="Courier New"/>
                <a:ea typeface="Courier New"/>
                <a:cs typeface="Courier New"/>
                <a:sym typeface="Courier New"/>
              </a:rPr>
              <a:t>b &lt;&lt; 1 = 18</a:t>
            </a:r>
            <a:endParaRPr sz="1200">
              <a:solidFill>
                <a:srgbClr val="273239"/>
              </a:solidFill>
              <a:latin typeface="Courier New"/>
              <a:ea typeface="Courier New"/>
              <a:cs typeface="Courier New"/>
              <a:sym typeface="Courier New"/>
            </a:endParaRPr>
          </a:p>
          <a:p>
            <a:pPr indent="0" lvl="0" marL="190500" marR="190500" rtl="0" algn="l">
              <a:lnSpc>
                <a:spcPct val="115000"/>
              </a:lnSpc>
              <a:spcBef>
                <a:spcPts val="0"/>
              </a:spcBef>
              <a:spcAft>
                <a:spcPts val="0"/>
              </a:spcAft>
              <a:buClr>
                <a:schemeClr val="dk1"/>
              </a:buClr>
              <a:buSzPts val="1100"/>
              <a:buFont typeface="Arial"/>
              <a:buNone/>
            </a:pPr>
            <a:r>
              <a:rPr lang="en" sz="1200">
                <a:solidFill>
                  <a:srgbClr val="273239"/>
                </a:solidFill>
                <a:latin typeface="Courier New"/>
                <a:ea typeface="Courier New"/>
                <a:cs typeface="Courier New"/>
                <a:sym typeface="Courier New"/>
              </a:rPr>
              <a:t>b &gt;&gt; 1 = 4</a:t>
            </a:r>
            <a:endParaRPr sz="1200">
              <a:solidFill>
                <a:srgbClr val="273239"/>
              </a:solidFill>
              <a:latin typeface="Courier New"/>
              <a:ea typeface="Courier New"/>
              <a:cs typeface="Courier New"/>
              <a:sym typeface="Courier New"/>
            </a:endParaRPr>
          </a:p>
          <a:p>
            <a:pPr indent="0" lvl="0" marL="0" rtl="0" algn="l">
              <a:spcBef>
                <a:spcPts val="80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0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just">
              <a:lnSpc>
                <a:spcPct val="130000"/>
              </a:lnSpc>
              <a:spcBef>
                <a:spcPts val="1800"/>
              </a:spcBef>
              <a:spcAft>
                <a:spcPts val="0"/>
              </a:spcAft>
              <a:buClr>
                <a:schemeClr val="dk1"/>
              </a:buClr>
              <a:buSzPts val="1100"/>
              <a:buFont typeface="Arial"/>
              <a:buNone/>
            </a:pPr>
            <a:r>
              <a:rPr lang="en" sz="1900">
                <a:solidFill>
                  <a:srgbClr val="610B38"/>
                </a:solidFill>
                <a:highlight>
                  <a:srgbClr val="FFFFFF"/>
                </a:highlight>
                <a:latin typeface="Arial"/>
                <a:ea typeface="Arial"/>
                <a:cs typeface="Arial"/>
                <a:sym typeface="Arial"/>
              </a:rPr>
              <a:t>Types of Variables in C</a:t>
            </a:r>
            <a:endParaRPr sz="1900">
              <a:solidFill>
                <a:srgbClr val="610B38"/>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792" name="Google Shape;792;p10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AutoNum type="arabicPeriod"/>
            </a:pPr>
            <a:r>
              <a:rPr lang="en"/>
              <a:t>local variable</a:t>
            </a:r>
            <a:endParaRPr/>
          </a:p>
          <a:p>
            <a:pPr indent="-317500" lvl="0" marL="457200" rtl="0" algn="l">
              <a:spcBef>
                <a:spcPts val="0"/>
              </a:spcBef>
              <a:spcAft>
                <a:spcPts val="0"/>
              </a:spcAft>
              <a:buSzPts val="1400"/>
              <a:buAutoNum type="arabicPeriod"/>
            </a:pPr>
            <a:r>
              <a:rPr lang="en"/>
              <a:t>global variable</a:t>
            </a:r>
            <a:endParaRPr/>
          </a:p>
          <a:p>
            <a:pPr indent="0" lvl="0" marL="0" rtl="0" algn="l">
              <a:spcBef>
                <a:spcPts val="800"/>
              </a:spcBef>
              <a:spcAft>
                <a:spcPts val="0"/>
              </a:spcAft>
              <a:buClr>
                <a:schemeClr val="dk1"/>
              </a:buClr>
              <a:buSzPts val="1100"/>
              <a:buFont typeface="Arial"/>
              <a:buNone/>
            </a:pPr>
            <a:r>
              <a:rPr lang="en"/>
              <a:t>static variable</a:t>
            </a:r>
            <a:endParaRPr/>
          </a:p>
          <a:p>
            <a:pPr indent="0" lvl="0" marL="0" rtl="0" algn="l">
              <a:spcBef>
                <a:spcPts val="800"/>
              </a:spcBef>
              <a:spcAft>
                <a:spcPts val="0"/>
              </a:spcAft>
              <a:buClr>
                <a:schemeClr val="dk1"/>
              </a:buClr>
              <a:buSzPts val="1100"/>
              <a:buFont typeface="Arial"/>
              <a:buNone/>
            </a:pPr>
            <a:r>
              <a:rPr lang="en"/>
              <a:t>automatic variable</a:t>
            </a:r>
            <a:endParaRPr/>
          </a:p>
          <a:p>
            <a:pPr indent="0" lvl="0" marL="0" rtl="0" algn="l">
              <a:spcBef>
                <a:spcPts val="800"/>
              </a:spcBef>
              <a:spcAft>
                <a:spcPts val="0"/>
              </a:spcAft>
              <a:buClr>
                <a:schemeClr val="dk1"/>
              </a:buClr>
              <a:buSzPts val="1100"/>
              <a:buFont typeface="Arial"/>
              <a:buNone/>
            </a:pPr>
            <a:r>
              <a:rPr lang="en"/>
              <a:t>external variable</a:t>
            </a:r>
            <a:endParaRPr/>
          </a:p>
          <a:p>
            <a:pPr indent="0" lvl="0" marL="0" rtl="0" algn="l">
              <a:spcBef>
                <a:spcPts val="80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10"/>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STATIC VARIABLE-&gt;</a:t>
            </a:r>
            <a:r>
              <a:rPr lang="en" sz="1200">
                <a:solidFill>
                  <a:srgbClr val="333333"/>
                </a:solidFill>
                <a:highlight>
                  <a:srgbClr val="FFFFFF"/>
                </a:highlight>
                <a:latin typeface="Roboto"/>
                <a:ea typeface="Roboto"/>
                <a:cs typeface="Roboto"/>
                <a:sym typeface="Roboto"/>
              </a:rPr>
              <a:t>A variable that is declared with the static keyword is called static variable.</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1200"/>
              </a:spcAft>
              <a:buClr>
                <a:schemeClr val="dk1"/>
              </a:buClr>
              <a:buSzPct val="91666"/>
              <a:buFont typeface="Arial"/>
              <a:buNone/>
            </a:pPr>
            <a:r>
              <a:rPr lang="en" sz="1200">
                <a:solidFill>
                  <a:srgbClr val="333333"/>
                </a:solidFill>
                <a:highlight>
                  <a:srgbClr val="FFFFFF"/>
                </a:highlight>
                <a:latin typeface="Roboto"/>
                <a:ea typeface="Roboto"/>
                <a:cs typeface="Roboto"/>
                <a:sym typeface="Roboto"/>
              </a:rPr>
              <a:t>It retains its value between multiple function calls.</a:t>
            </a:r>
            <a:endParaRPr/>
          </a:p>
        </p:txBody>
      </p:sp>
      <p:sp>
        <p:nvSpPr>
          <p:cNvPr id="798" name="Google Shape;798;p110"/>
          <p:cNvSpPr txBox="1"/>
          <p:nvPr>
            <p:ph idx="1" type="body"/>
          </p:nvPr>
        </p:nvSpPr>
        <p:spPr>
          <a:xfrm>
            <a:off x="628650" y="1389119"/>
            <a:ext cx="3886200" cy="3263400"/>
          </a:xfrm>
          <a:prstGeom prst="rect">
            <a:avLst/>
          </a:prstGeom>
        </p:spPr>
        <p:txBody>
          <a:bodyPr anchorCtr="0" anchor="t" bIns="34275" lIns="68575" spcFirstLastPara="1" rIns="68575" wrap="square" tIns="34275">
            <a:normAutofit fontScale="25000" lnSpcReduction="10000"/>
          </a:bodyPr>
          <a:lstStyle/>
          <a:p>
            <a:pPr indent="0" lvl="0" marL="0" rtl="0" algn="just">
              <a:lnSpc>
                <a:spcPct val="115000"/>
              </a:lnSpc>
              <a:spcBef>
                <a:spcPts val="1200"/>
              </a:spcBef>
              <a:spcAft>
                <a:spcPts val="0"/>
              </a:spcAft>
              <a:buClr>
                <a:schemeClr val="dk1"/>
              </a:buClr>
              <a:buSzPct val="91666"/>
              <a:buFont typeface="Arial"/>
              <a:buNone/>
            </a:pPr>
            <a:r>
              <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function1();</a:t>
            </a:r>
            <a:endParaRPr/>
          </a:p>
          <a:p>
            <a:pPr indent="0" lvl="0" marL="0" rtl="0" algn="l">
              <a:spcBef>
                <a:spcPts val="800"/>
              </a:spcBef>
              <a:spcAft>
                <a:spcPts val="0"/>
              </a:spcAft>
              <a:buClr>
                <a:schemeClr val="dk1"/>
              </a:buClr>
              <a:buSzPct val="52380"/>
              <a:buFont typeface="Arial"/>
              <a:buNone/>
            </a:pPr>
            <a:r>
              <a:rPr lang="en"/>
              <a:t>function1();</a:t>
            </a:r>
            <a:endParaRPr/>
          </a:p>
          <a:p>
            <a:pPr indent="0" lvl="0" marL="0" rtl="0" algn="l">
              <a:spcBef>
                <a:spcPts val="800"/>
              </a:spcBef>
              <a:spcAft>
                <a:spcPts val="0"/>
              </a:spcAft>
              <a:buClr>
                <a:schemeClr val="dk1"/>
              </a:buClr>
              <a:buSzPct val="52380"/>
              <a:buFont typeface="Arial"/>
              <a:buNone/>
            </a:pPr>
            <a:r>
              <a:rPr lang="en"/>
              <a:t>function1();</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void function1(){  </a:t>
            </a:r>
            <a:endParaRPr/>
          </a:p>
          <a:p>
            <a:pPr indent="0" lvl="0" marL="0" rtl="0" algn="l">
              <a:spcBef>
                <a:spcPts val="800"/>
              </a:spcBef>
              <a:spcAft>
                <a:spcPts val="0"/>
              </a:spcAft>
              <a:buClr>
                <a:schemeClr val="dk1"/>
              </a:buClr>
              <a:buSzPct val="52380"/>
              <a:buFont typeface="Arial"/>
              <a:buNone/>
            </a:pPr>
            <a:r>
              <a:rPr lang="en"/>
              <a:t>int x=10;//local variable  </a:t>
            </a:r>
            <a:endParaRPr/>
          </a:p>
          <a:p>
            <a:pPr indent="0" lvl="0" marL="0" rtl="0" algn="l">
              <a:spcBef>
                <a:spcPts val="800"/>
              </a:spcBef>
              <a:spcAft>
                <a:spcPts val="0"/>
              </a:spcAft>
              <a:buClr>
                <a:schemeClr val="dk1"/>
              </a:buClr>
              <a:buSzPct val="52380"/>
              <a:buFont typeface="Arial"/>
              <a:buNone/>
            </a:pPr>
            <a:r>
              <a:rPr lang="en"/>
              <a:t>static int y=10;//static variable  </a:t>
            </a:r>
            <a:endParaRPr/>
          </a:p>
          <a:p>
            <a:pPr indent="0" lvl="0" marL="0" rtl="0" algn="l">
              <a:spcBef>
                <a:spcPts val="800"/>
              </a:spcBef>
              <a:spcAft>
                <a:spcPts val="0"/>
              </a:spcAft>
              <a:buClr>
                <a:schemeClr val="dk1"/>
              </a:buClr>
              <a:buSzPct val="52380"/>
              <a:buFont typeface="Arial"/>
              <a:buNone/>
            </a:pPr>
            <a:r>
              <a:rPr lang="en"/>
              <a:t>x=x+1;  </a:t>
            </a:r>
            <a:endParaRPr/>
          </a:p>
          <a:p>
            <a:pPr indent="0" lvl="0" marL="0" rtl="0" algn="l">
              <a:spcBef>
                <a:spcPts val="800"/>
              </a:spcBef>
              <a:spcAft>
                <a:spcPts val="0"/>
              </a:spcAft>
              <a:buClr>
                <a:schemeClr val="dk1"/>
              </a:buClr>
              <a:buSzPct val="52380"/>
              <a:buFont typeface="Arial"/>
              <a:buNone/>
            </a:pPr>
            <a:r>
              <a:rPr lang="en"/>
              <a:t>y=y+1;  </a:t>
            </a:r>
            <a:endParaRPr/>
          </a:p>
          <a:p>
            <a:pPr indent="0" lvl="0" marL="0" rtl="0" algn="l">
              <a:spcBef>
                <a:spcPts val="800"/>
              </a:spcBef>
              <a:spcAft>
                <a:spcPts val="0"/>
              </a:spcAft>
              <a:buClr>
                <a:schemeClr val="dk1"/>
              </a:buClr>
              <a:buSzPct val="52380"/>
              <a:buFont typeface="Arial"/>
              <a:buNone/>
            </a:pPr>
            <a:r>
              <a:rPr lang="en"/>
              <a:t>printf("%d,%d",x,y);  </a:t>
            </a:r>
            <a:endParaRPr/>
          </a:p>
          <a:p>
            <a:pPr indent="0" lvl="0" marL="0" rtl="0" algn="l">
              <a:spcBef>
                <a:spcPts val="800"/>
              </a:spcBef>
              <a:spcAft>
                <a:spcPts val="0"/>
              </a:spcAft>
              <a:buNone/>
            </a:pPr>
            <a:r>
              <a:rPr lang="en"/>
              <a:t>}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None/>
            </a:pPr>
            <a:r>
              <a:t/>
            </a:r>
            <a:endParaRPr/>
          </a:p>
        </p:txBody>
      </p:sp>
      <p:sp>
        <p:nvSpPr>
          <p:cNvPr id="799" name="Google Shape;799;p110"/>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800" name="Google Shape;800;p110"/>
          <p:cNvPicPr preferRelativeResize="0"/>
          <p:nvPr/>
        </p:nvPicPr>
        <p:blipFill>
          <a:blip r:embed="rId3">
            <a:alphaModFix/>
          </a:blip>
          <a:stretch>
            <a:fillRect/>
          </a:stretch>
        </p:blipFill>
        <p:spPr>
          <a:xfrm>
            <a:off x="3892850" y="933575"/>
            <a:ext cx="5251148" cy="3857426"/>
          </a:xfrm>
          <a:prstGeom prst="rect">
            <a:avLst/>
          </a:prstGeom>
          <a:noFill/>
          <a:ln>
            <a:noFill/>
          </a:ln>
        </p:spPr>
      </p:pic>
      <p:sp>
        <p:nvSpPr>
          <p:cNvPr id="801" name="Google Shape;801;p110"/>
          <p:cNvSpPr txBox="1"/>
          <p:nvPr/>
        </p:nvSpPr>
        <p:spPr>
          <a:xfrm>
            <a:off x="-44050" y="4298000"/>
            <a:ext cx="411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If you call this function many times, the </a:t>
            </a:r>
            <a:r>
              <a:rPr b="1" lang="en" sz="1200">
                <a:solidFill>
                  <a:srgbClr val="333333"/>
                </a:solidFill>
                <a:highlight>
                  <a:srgbClr val="FFFFFF"/>
                </a:highlight>
                <a:latin typeface="Roboto"/>
                <a:ea typeface="Roboto"/>
                <a:cs typeface="Roboto"/>
                <a:sym typeface="Roboto"/>
              </a:rPr>
              <a:t>local variable will print the same value</a:t>
            </a:r>
            <a:r>
              <a:rPr lang="en" sz="1200">
                <a:solidFill>
                  <a:srgbClr val="333333"/>
                </a:solidFill>
                <a:highlight>
                  <a:srgbClr val="FFFFFF"/>
                </a:highlight>
                <a:latin typeface="Roboto"/>
                <a:ea typeface="Roboto"/>
                <a:cs typeface="Roboto"/>
                <a:sym typeface="Roboto"/>
              </a:rPr>
              <a:t> for each function call, e.g, 11,11,11 and so on. But the </a:t>
            </a:r>
            <a:r>
              <a:rPr b="1" lang="en" sz="1200">
                <a:solidFill>
                  <a:srgbClr val="333333"/>
                </a:solidFill>
                <a:highlight>
                  <a:srgbClr val="FFFFFF"/>
                </a:highlight>
                <a:latin typeface="Roboto"/>
                <a:ea typeface="Roboto"/>
                <a:cs typeface="Roboto"/>
                <a:sym typeface="Roboto"/>
              </a:rPr>
              <a:t>static variable will print the incremented value</a:t>
            </a:r>
            <a:r>
              <a:rPr lang="en" sz="1200">
                <a:solidFill>
                  <a:srgbClr val="333333"/>
                </a:solidFill>
                <a:highlight>
                  <a:srgbClr val="FFFFFF"/>
                </a:highlight>
                <a:latin typeface="Roboto"/>
                <a:ea typeface="Roboto"/>
                <a:cs typeface="Roboto"/>
                <a:sym typeface="Roboto"/>
              </a:rPr>
              <a:t> in each function call, e.g. 11, 12, 13 and so on.</a:t>
            </a:r>
            <a:endParaRPr>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11"/>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just">
              <a:lnSpc>
                <a:spcPct val="130000"/>
              </a:lnSpc>
              <a:spcBef>
                <a:spcPts val="1400"/>
              </a:spcBef>
              <a:spcAft>
                <a:spcPts val="0"/>
              </a:spcAft>
              <a:buClr>
                <a:schemeClr val="dk1"/>
              </a:buClr>
              <a:buSzPct val="68750"/>
              <a:buFont typeface="Arial"/>
              <a:buNone/>
            </a:pPr>
            <a:r>
              <a:rPr lang="en" sz="1600">
                <a:solidFill>
                  <a:srgbClr val="610B4B"/>
                </a:solidFill>
                <a:highlight>
                  <a:srgbClr val="FFFFFF"/>
                </a:highlight>
                <a:latin typeface="Arial"/>
                <a:ea typeface="Arial"/>
                <a:cs typeface="Arial"/>
                <a:sym typeface="Arial"/>
              </a:rPr>
              <a:t>Global Variable</a:t>
            </a:r>
            <a:endParaRPr sz="1600">
              <a:solidFill>
                <a:srgbClr val="610B4B"/>
              </a:solidFill>
              <a:highlight>
                <a:srgbClr val="FFFFFF"/>
              </a:highlight>
              <a:latin typeface="Arial"/>
              <a:ea typeface="Arial"/>
              <a:cs typeface="Arial"/>
              <a:sym typeface="Arial"/>
            </a:endParaRPr>
          </a:p>
          <a:p>
            <a:pPr indent="0" lvl="0" marL="0" rtl="0" algn="just">
              <a:lnSpc>
                <a:spcPct val="115000"/>
              </a:lnSpc>
              <a:spcBef>
                <a:spcPts val="1200"/>
              </a:spcBef>
              <a:spcAft>
                <a:spcPts val="0"/>
              </a:spcAft>
              <a:buNone/>
            </a:pPr>
            <a:r>
              <a:rPr lang="en" sz="1200">
                <a:solidFill>
                  <a:srgbClr val="333333"/>
                </a:solidFill>
                <a:highlight>
                  <a:srgbClr val="FFFFFF"/>
                </a:highlight>
                <a:latin typeface="Roboto"/>
                <a:ea typeface="Roboto"/>
                <a:cs typeface="Roboto"/>
                <a:sym typeface="Roboto"/>
              </a:rPr>
              <a:t>A variable that is declared outside the function or block is called a global variable. Any function can change the value of the global variable. It is available to all the functions.</a:t>
            </a:r>
            <a:endParaRPr sz="1200">
              <a:solidFill>
                <a:srgbClr val="333333"/>
              </a:solidFill>
              <a:highlight>
                <a:srgbClr val="FFFFFF"/>
              </a:highlight>
              <a:latin typeface="Roboto"/>
              <a:ea typeface="Roboto"/>
              <a:cs typeface="Roboto"/>
              <a:sym typeface="Roboto"/>
            </a:endParaRPr>
          </a:p>
          <a:p>
            <a:pPr indent="0" lvl="0" marL="0" rtl="0" algn="just">
              <a:lnSpc>
                <a:spcPct val="115000"/>
              </a:lnSpc>
              <a:spcBef>
                <a:spcPts val="1200"/>
              </a:spcBef>
              <a:spcAft>
                <a:spcPts val="0"/>
              </a:spcAft>
              <a:buClr>
                <a:schemeClr val="dk1"/>
              </a:buClr>
              <a:buSzPct val="91666"/>
              <a:buFont typeface="Arial"/>
              <a:buNone/>
            </a:pPr>
            <a:r>
              <a:rPr lang="en" sz="1200">
                <a:solidFill>
                  <a:srgbClr val="333333"/>
                </a:solidFill>
                <a:highlight>
                  <a:srgbClr val="FFFFFF"/>
                </a:highlight>
                <a:latin typeface="Roboto"/>
                <a:ea typeface="Roboto"/>
                <a:cs typeface="Roboto"/>
                <a:sym typeface="Roboto"/>
              </a:rPr>
              <a:t>It must be declared at the start of the block.</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807" name="Google Shape;807;p111"/>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int value=20;//global variable  </a:t>
            </a:r>
            <a:endParaRPr/>
          </a:p>
          <a:p>
            <a:pPr indent="0" lvl="0" marL="0" rtl="0" algn="l">
              <a:spcBef>
                <a:spcPts val="800"/>
              </a:spcBef>
              <a:spcAft>
                <a:spcPts val="0"/>
              </a:spcAft>
              <a:buClr>
                <a:schemeClr val="dk1"/>
              </a:buClr>
              <a:buSzPts val="1100"/>
              <a:buFont typeface="Arial"/>
              <a:buNone/>
            </a:pPr>
            <a:r>
              <a:rPr lang="en"/>
              <a:t>void function1(){  </a:t>
            </a:r>
            <a:endParaRPr/>
          </a:p>
          <a:p>
            <a:pPr indent="0" lvl="0" marL="0" rtl="0" algn="l">
              <a:spcBef>
                <a:spcPts val="800"/>
              </a:spcBef>
              <a:spcAft>
                <a:spcPts val="0"/>
              </a:spcAft>
              <a:buClr>
                <a:schemeClr val="dk1"/>
              </a:buClr>
              <a:buSzPts val="1100"/>
              <a:buFont typeface="Arial"/>
              <a:buNone/>
            </a:pPr>
            <a:r>
              <a:rPr lang="en"/>
              <a:t>int x=10;//local variable  </a:t>
            </a:r>
            <a:endParaRPr/>
          </a:p>
          <a:p>
            <a:pPr indent="0" lvl="0" marL="0" rtl="0" algn="l">
              <a:spcBef>
                <a:spcPts val="800"/>
              </a:spcBef>
              <a:spcAft>
                <a:spcPts val="0"/>
              </a:spcAft>
              <a:buClr>
                <a:schemeClr val="dk1"/>
              </a:buClr>
              <a:buSzPts val="1100"/>
              <a:buFont typeface="Arial"/>
              <a:buNone/>
            </a:pPr>
            <a:r>
              <a:rPr lang="en"/>
              <a:t>}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
        <p:nvSpPr>
          <p:cNvPr id="808" name="Google Shape;808;p111"/>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